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2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386" r:id="rId5"/>
    <p:sldId id="298" r:id="rId6"/>
    <p:sldId id="388" r:id="rId7"/>
    <p:sldId id="389" r:id="rId8"/>
    <p:sldId id="443" r:id="rId9"/>
    <p:sldId id="355" r:id="rId10"/>
    <p:sldId id="319" r:id="rId11"/>
    <p:sldId id="413" r:id="rId12"/>
    <p:sldId id="261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293" r:id="rId22"/>
    <p:sldId id="294" r:id="rId23"/>
    <p:sldId id="400" r:id="rId24"/>
    <p:sldId id="401" r:id="rId25"/>
    <p:sldId id="402" r:id="rId26"/>
    <p:sldId id="403" r:id="rId27"/>
    <p:sldId id="404" r:id="rId28"/>
    <p:sldId id="406" r:id="rId29"/>
    <p:sldId id="407" r:id="rId30"/>
    <p:sldId id="408" r:id="rId31"/>
    <p:sldId id="409" r:id="rId32"/>
    <p:sldId id="410" r:id="rId33"/>
    <p:sldId id="344" r:id="rId34"/>
    <p:sldId id="302" r:id="rId35"/>
    <p:sldId id="426" r:id="rId36"/>
    <p:sldId id="445" r:id="rId37"/>
    <p:sldId id="441" r:id="rId38"/>
    <p:sldId id="425" r:id="rId39"/>
    <p:sldId id="427" r:id="rId40"/>
    <p:sldId id="428" r:id="rId41"/>
    <p:sldId id="309" r:id="rId42"/>
    <p:sldId id="429" r:id="rId43"/>
    <p:sldId id="431" r:id="rId44"/>
    <p:sldId id="438" r:id="rId45"/>
    <p:sldId id="411" r:id="rId46"/>
    <p:sldId id="433" r:id="rId47"/>
    <p:sldId id="434" r:id="rId48"/>
    <p:sldId id="447" r:id="rId49"/>
    <p:sldId id="449" r:id="rId50"/>
    <p:sldId id="444" r:id="rId51"/>
    <p:sldId id="346" r:id="rId52"/>
    <p:sldId id="451" r:id="rId53"/>
    <p:sldId id="450" r:id="rId54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14" autoAdjust="0"/>
  </p:normalViewPr>
  <p:slideViewPr>
    <p:cSldViewPr snapToGrid="0">
      <p:cViewPr varScale="1">
        <p:scale>
          <a:sx n="84" d="100"/>
          <a:sy n="84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DEKANSEK\Desktop\Silmeyin%20Belgelerim\AKADEM&#304;K%20KURULLAR\2018%20-%202019%20BAHAR%20YARIYILI%20AKADEM&#304;K%20KURUL\Verile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KANSEK\Desktop\Silmeyin%20Belgelerim\AKADEM&#304;K%20KURULLAR\2018%20-%202019%20BAHAR%20YARIYILI%20AKADEM&#304;K%20KURUL\Veril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04528054419734E-2"/>
          <c:y val="3.3706296094992479E-3"/>
          <c:w val="0.81564424153821202"/>
          <c:h val="0.78632135438046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Sayfa1!$A$14:$C$14</c:f>
              <c:strCache>
                <c:ptCount val="1"/>
                <c:pt idx="0">
                  <c:v>2016 2017 2018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Lit>
              <c:formatCode>General</c:formatCode>
              <c:ptCount val="3"/>
              <c:pt idx="0">
                <c:v>2016</c:v>
              </c:pt>
              <c:pt idx="1">
                <c:v>2017</c:v>
              </c:pt>
              <c:pt idx="2">
                <c:v>2018</c:v>
              </c:pt>
            </c:numLit>
          </c:cat>
          <c:val>
            <c:numRef>
              <c:f>Sayfa1!$A$15:$C$15</c:f>
              <c:numCache>
                <c:formatCode>#,##0.00</c:formatCode>
                <c:ptCount val="3"/>
                <c:pt idx="0">
                  <c:v>2081524.72</c:v>
                </c:pt>
                <c:pt idx="1">
                  <c:v>2214437.4499999997</c:v>
                </c:pt>
                <c:pt idx="2">
                  <c:v>2666782.1600000006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4-4735-B57E-6C1902CCDF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0638976"/>
        <c:axId val="40187008"/>
      </c:barChart>
      <c:catAx>
        <c:axId val="7063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187008"/>
        <c:crosses val="autoZero"/>
        <c:auto val="1"/>
        <c:lblAlgn val="ctr"/>
        <c:lblOffset val="100"/>
        <c:noMultiLvlLbl val="0"/>
      </c:catAx>
      <c:valAx>
        <c:axId val="4018700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7063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'Yayınlar Bildiri 2 Yeni'!$L$1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'Yayınlar Bildiri 2 Yeni'!$A$2:$A$10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'Yayınlar Bildiri 2 Yeni'!$L$2:$L$10</c:f>
              <c:numCache>
                <c:formatCode>0.00</c:formatCode>
                <c:ptCount val="9"/>
                <c:pt idx="0">
                  <c:v>47</c:v>
                </c:pt>
                <c:pt idx="1">
                  <c:v>30</c:v>
                </c:pt>
                <c:pt idx="2">
                  <c:v>34</c:v>
                </c:pt>
                <c:pt idx="3">
                  <c:v>7</c:v>
                </c:pt>
                <c:pt idx="4">
                  <c:v>206</c:v>
                </c:pt>
                <c:pt idx="5">
                  <c:v>46</c:v>
                </c:pt>
                <c:pt idx="6">
                  <c:v>48</c:v>
                </c:pt>
                <c:pt idx="7">
                  <c:v>88</c:v>
                </c:pt>
                <c:pt idx="8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A-4A47-B3D1-987DD0962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'Projeler - TÜBİTAK'!$L$1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'Projeler - TÜBİTAK'!$A$2:$A$10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'Projeler - TÜBİTAK'!$L$2:$L$10</c:f>
              <c:numCache>
                <c:formatCode>0.00</c:formatCode>
                <c:ptCount val="9"/>
                <c:pt idx="0">
                  <c:v>0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  <c:pt idx="4">
                  <c:v>42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5-4E28-B7F9-F1478EFCF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'Projeler - Uluslararası'!$L$1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'Projeler - Uluslararası'!$A$2:$A$10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'Projeler - Uluslararası'!$L$2:$L$10</c:f>
              <c:numCache>
                <c:formatCode>0.00</c:formatCode>
                <c:ptCount val="9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8</c:v>
                </c:pt>
                <c:pt idx="7">
                  <c:v>0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7A-4355-9C67-0ECA378D8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'Projeler - BAP'!$L$1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'Projeler - BAP'!$A$2:$A$10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'Projeler - BAP'!$L$2:$L$10</c:f>
              <c:numCache>
                <c:formatCode>0.00</c:formatCode>
                <c:ptCount val="9"/>
                <c:pt idx="0">
                  <c:v>6</c:v>
                </c:pt>
                <c:pt idx="1">
                  <c:v>5</c:v>
                </c:pt>
                <c:pt idx="2">
                  <c:v>36</c:v>
                </c:pt>
                <c:pt idx="3">
                  <c:v>15</c:v>
                </c:pt>
                <c:pt idx="4">
                  <c:v>66</c:v>
                </c:pt>
                <c:pt idx="5">
                  <c:v>20</c:v>
                </c:pt>
                <c:pt idx="6">
                  <c:v>10</c:v>
                </c:pt>
                <c:pt idx="7">
                  <c:v>3</c:v>
                </c:pt>
                <c:pt idx="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F-439A-A28B-E7A264418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452638031024572E-2"/>
          <c:y val="7.6603454720138645E-2"/>
          <c:w val="0.93757970253718281"/>
          <c:h val="0.4476241987333491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'2017-2018 güz öğrenci sayıl (2'!$E$3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E79E-4B70-AB77-DE0EAF13F4E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B4-4EC3-B807-DA1B061B658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B4-4EC3-B807-DA1B061B65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B4-4EC3-B807-DA1B061B658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B4-4EC3-B807-DA1B061B658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839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9E-4B70-AB77-DE0EAF13F4E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B4-4EC3-B807-DA1B061B658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B4-4EC3-B807-DA1B061B658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583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B4-4EC3-B807-DA1B061B658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577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B4-4EC3-B807-DA1B061B658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4760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B4-4EC3-B807-DA1B061B6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güz öğrenci sayıl (2'!$A$4:$B$13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güz öğrenci sayıl (2'!$E$4:$E$13</c:f>
              <c:numCache>
                <c:formatCode>General</c:formatCode>
                <c:ptCount val="10"/>
                <c:pt idx="0">
                  <c:v>776</c:v>
                </c:pt>
                <c:pt idx="1">
                  <c:v>312</c:v>
                </c:pt>
                <c:pt idx="2">
                  <c:v>171</c:v>
                </c:pt>
                <c:pt idx="3">
                  <c:v>617</c:v>
                </c:pt>
                <c:pt idx="4">
                  <c:v>896</c:v>
                </c:pt>
                <c:pt idx="5">
                  <c:v>446</c:v>
                </c:pt>
                <c:pt idx="6">
                  <c:v>588</c:v>
                </c:pt>
                <c:pt idx="7">
                  <c:v>638</c:v>
                </c:pt>
                <c:pt idx="8">
                  <c:v>605</c:v>
                </c:pt>
                <c:pt idx="9">
                  <c:v>5049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D2B2-493C-8B24-E7E6FFA86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559264"/>
        <c:axId val="272559680"/>
        <c:axId val="0"/>
      </c:bar3DChart>
      <c:catAx>
        <c:axId val="27255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2559680"/>
        <c:crosses val="autoZero"/>
        <c:auto val="1"/>
        <c:lblAlgn val="ctr"/>
        <c:lblOffset val="100"/>
        <c:noMultiLvlLbl val="0"/>
      </c:catAx>
      <c:valAx>
        <c:axId val="272559680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7255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'2017-2018 mezun sayıları (2)'!$B$1:$B$2</c:f>
              <c:strCache>
                <c:ptCount val="2"/>
                <c:pt idx="0">
                  <c:v>MEZUN SAYISI</c:v>
                </c:pt>
                <c:pt idx="1">
                  <c:v>2013-2014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mezun sayıları (2)'!$A$3:$A$12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mezun sayıları (2)'!$B$3:$B$12</c:f>
              <c:numCache>
                <c:formatCode>General</c:formatCode>
                <c:ptCount val="10"/>
                <c:pt idx="0">
                  <c:v>85</c:v>
                </c:pt>
                <c:pt idx="1">
                  <c:v>30</c:v>
                </c:pt>
                <c:pt idx="2">
                  <c:v>36</c:v>
                </c:pt>
                <c:pt idx="3">
                  <c:v>53</c:v>
                </c:pt>
                <c:pt idx="4">
                  <c:v>92</c:v>
                </c:pt>
                <c:pt idx="5">
                  <c:v>54</c:v>
                </c:pt>
                <c:pt idx="6">
                  <c:v>94</c:v>
                </c:pt>
                <c:pt idx="7">
                  <c:v>54</c:v>
                </c:pt>
                <c:pt idx="8">
                  <c:v>103</c:v>
                </c:pt>
                <c:pt idx="9">
                  <c:v>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C-48EB-8EBF-08CEFFB271BA}"/>
            </c:ext>
          </c:extLst>
        </c:ser>
        <c:ser>
          <c:idx val="1"/>
          <c:order val="1"/>
          <c:tx>
            <c:strRef>
              <c:f>'2017-2018 mezun sayıları (2)'!$C$1:$C$2</c:f>
              <c:strCache>
                <c:ptCount val="2"/>
                <c:pt idx="0">
                  <c:v>MEZUN SAYISI</c:v>
                </c:pt>
                <c:pt idx="1">
                  <c:v>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mezun sayıları (2)'!$A$3:$A$12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mezun sayıları (2)'!$C$3:$C$12</c:f>
              <c:numCache>
                <c:formatCode>General</c:formatCode>
                <c:ptCount val="10"/>
                <c:pt idx="0">
                  <c:v>109</c:v>
                </c:pt>
                <c:pt idx="1">
                  <c:v>50</c:v>
                </c:pt>
                <c:pt idx="2">
                  <c:v>44</c:v>
                </c:pt>
                <c:pt idx="3">
                  <c:v>76</c:v>
                </c:pt>
                <c:pt idx="4">
                  <c:v>138</c:v>
                </c:pt>
                <c:pt idx="5">
                  <c:v>67</c:v>
                </c:pt>
                <c:pt idx="6">
                  <c:v>104</c:v>
                </c:pt>
                <c:pt idx="7">
                  <c:v>92</c:v>
                </c:pt>
                <c:pt idx="8">
                  <c:v>109</c:v>
                </c:pt>
                <c:pt idx="9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3C-48EB-8EBF-08CEFFB271BA}"/>
            </c:ext>
          </c:extLst>
        </c:ser>
        <c:ser>
          <c:idx val="2"/>
          <c:order val="2"/>
          <c:tx>
            <c:strRef>
              <c:f>'2017-2018 mezun sayıları (2)'!$D$1:$D$2</c:f>
              <c:strCache>
                <c:ptCount val="2"/>
                <c:pt idx="0">
                  <c:v>MEZUN SAYISI</c:v>
                </c:pt>
                <c:pt idx="1">
                  <c:v>2015-2016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mezun sayıları (2)'!$A$3:$A$12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mezun sayıları (2)'!$D$3:$D$12</c:f>
              <c:numCache>
                <c:formatCode>General</c:formatCode>
                <c:ptCount val="10"/>
                <c:pt idx="0">
                  <c:v>129</c:v>
                </c:pt>
                <c:pt idx="1">
                  <c:v>54</c:v>
                </c:pt>
                <c:pt idx="2">
                  <c:v>24</c:v>
                </c:pt>
                <c:pt idx="3">
                  <c:v>81</c:v>
                </c:pt>
                <c:pt idx="4">
                  <c:v>173</c:v>
                </c:pt>
                <c:pt idx="5">
                  <c:v>65</c:v>
                </c:pt>
                <c:pt idx="6">
                  <c:v>96</c:v>
                </c:pt>
                <c:pt idx="7">
                  <c:v>69</c:v>
                </c:pt>
                <c:pt idx="8">
                  <c:v>110</c:v>
                </c:pt>
                <c:pt idx="9">
                  <c:v>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3C-48EB-8EBF-08CEFFB271BA}"/>
            </c:ext>
          </c:extLst>
        </c:ser>
        <c:ser>
          <c:idx val="3"/>
          <c:order val="3"/>
          <c:tx>
            <c:strRef>
              <c:f>'2017-2018 mezun sayıları (2)'!$E$1:$E$2</c:f>
              <c:strCache>
                <c:ptCount val="2"/>
                <c:pt idx="0">
                  <c:v>MEZUN SAYISI</c:v>
                </c:pt>
                <c:pt idx="1">
                  <c:v>2016-2017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mezun sayıları (2)'!$A$3:$A$12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mezun sayıları (2)'!$E$3:$E$12</c:f>
              <c:numCache>
                <c:formatCode>General</c:formatCode>
                <c:ptCount val="10"/>
                <c:pt idx="0">
                  <c:v>119</c:v>
                </c:pt>
                <c:pt idx="1">
                  <c:v>55</c:v>
                </c:pt>
                <c:pt idx="2">
                  <c:v>23</c:v>
                </c:pt>
                <c:pt idx="3">
                  <c:v>76</c:v>
                </c:pt>
                <c:pt idx="4">
                  <c:v>151</c:v>
                </c:pt>
                <c:pt idx="5">
                  <c:v>77</c:v>
                </c:pt>
                <c:pt idx="6">
                  <c:v>77</c:v>
                </c:pt>
                <c:pt idx="7">
                  <c:v>83</c:v>
                </c:pt>
                <c:pt idx="8">
                  <c:v>103</c:v>
                </c:pt>
                <c:pt idx="9">
                  <c:v>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3C-48EB-8EBF-08CEFFB271BA}"/>
            </c:ext>
          </c:extLst>
        </c:ser>
        <c:ser>
          <c:idx val="4"/>
          <c:order val="4"/>
          <c:tx>
            <c:strRef>
              <c:f>'2017-2018 mezun sayıları (2)'!$F$1:$F$2</c:f>
              <c:strCache>
                <c:ptCount val="2"/>
                <c:pt idx="0">
                  <c:v>MEZUN SAYISI</c:v>
                </c:pt>
                <c:pt idx="1">
                  <c:v>2017-2018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'2017-2018 mezun sayıları (2)'!$A$3:$A$12</c:f>
              <c:strCache>
                <c:ptCount val="10"/>
                <c:pt idx="0">
                  <c:v>BİLGİSAYAR MÜHENDİSLİĞİ</c:v>
                </c:pt>
                <c:pt idx="1">
                  <c:v>BİYOMÜHENDİSLİK</c:v>
                </c:pt>
                <c:pt idx="2">
                  <c:v>DERİ MÜHENDİSLİĞİ</c:v>
                </c:pt>
                <c:pt idx="3">
                  <c:v>ELEKTRİK ELEKTRONİK MÜHENDİSLİĞİ</c:v>
                </c:pt>
                <c:pt idx="4">
                  <c:v>GIDA MÜHENDİSLİĞİ</c:v>
                </c:pt>
                <c:pt idx="5">
                  <c:v>İNŞAAT MÜHENDİSLİĞİ</c:v>
                </c:pt>
                <c:pt idx="6">
                  <c:v>KİMYA MÜHENDİSLİĞİ</c:v>
                </c:pt>
                <c:pt idx="7">
                  <c:v>MAKİNA MÜHENDİSLİĞİ</c:v>
                </c:pt>
                <c:pt idx="8">
                  <c:v>TEKSTİL MÜHENDİSLİĞİ</c:v>
                </c:pt>
                <c:pt idx="9">
                  <c:v>TOPLAM</c:v>
                </c:pt>
              </c:strCache>
            </c:strRef>
          </c:cat>
          <c:val>
            <c:numRef>
              <c:f>'2017-2018 mezun sayıları (2)'!$F$3:$F$12</c:f>
              <c:numCache>
                <c:formatCode>General</c:formatCode>
                <c:ptCount val="10"/>
                <c:pt idx="0">
                  <c:v>143</c:v>
                </c:pt>
                <c:pt idx="1">
                  <c:v>60</c:v>
                </c:pt>
                <c:pt idx="2">
                  <c:v>19</c:v>
                </c:pt>
                <c:pt idx="3">
                  <c:v>65</c:v>
                </c:pt>
                <c:pt idx="4">
                  <c:v>127</c:v>
                </c:pt>
                <c:pt idx="5">
                  <c:v>60</c:v>
                </c:pt>
                <c:pt idx="6">
                  <c:v>78</c:v>
                </c:pt>
                <c:pt idx="7">
                  <c:v>96</c:v>
                </c:pt>
                <c:pt idx="8">
                  <c:v>81</c:v>
                </c:pt>
                <c:pt idx="9">
                  <c:v>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3C-48EB-8EBF-08CEFFB27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269888"/>
        <c:axId val="384271552"/>
      </c:barChart>
      <c:catAx>
        <c:axId val="38426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84271552"/>
        <c:crosses val="autoZero"/>
        <c:auto val="1"/>
        <c:lblAlgn val="ctr"/>
        <c:lblOffset val="100"/>
        <c:noMultiLvlLbl val="0"/>
      </c:catAx>
      <c:valAx>
        <c:axId val="38427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8426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'Yayınlar - SCI'!$L$1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'Yayınlar - SCI'!$A$2:$A$10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'Yayınlar - SCI'!$L$2:$L$10</c:f>
              <c:numCache>
                <c:formatCode>0.00</c:formatCode>
                <c:ptCount val="9"/>
                <c:pt idx="0">
                  <c:v>0.66666666666666663</c:v>
                </c:pt>
                <c:pt idx="1">
                  <c:v>2.4444444444444446</c:v>
                </c:pt>
                <c:pt idx="2">
                  <c:v>1.1818181818181819</c:v>
                </c:pt>
                <c:pt idx="3">
                  <c:v>0.8125</c:v>
                </c:pt>
                <c:pt idx="4">
                  <c:v>2.8518518518518516</c:v>
                </c:pt>
                <c:pt idx="5">
                  <c:v>2.25</c:v>
                </c:pt>
                <c:pt idx="6">
                  <c:v>2.2083333333333335</c:v>
                </c:pt>
                <c:pt idx="7">
                  <c:v>2.0909090909090908</c:v>
                </c:pt>
                <c:pt idx="8">
                  <c:v>1.2857142857142858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E-4F34-A3BC-1873679FF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'Yayınlar - SCI (2)'!$L$1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'Yayınlar - SCI (2)'!$A$2:$A$10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'Yayınlar - SCI (2)'!$L$2:$L$10</c:f>
              <c:numCache>
                <c:formatCode>0.00</c:formatCode>
                <c:ptCount val="9"/>
                <c:pt idx="0">
                  <c:v>12</c:v>
                </c:pt>
                <c:pt idx="1">
                  <c:v>44</c:v>
                </c:pt>
                <c:pt idx="2">
                  <c:v>13</c:v>
                </c:pt>
                <c:pt idx="3">
                  <c:v>13</c:v>
                </c:pt>
                <c:pt idx="4">
                  <c:v>77</c:v>
                </c:pt>
                <c:pt idx="5">
                  <c:v>45</c:v>
                </c:pt>
                <c:pt idx="6">
                  <c:v>53</c:v>
                </c:pt>
                <c:pt idx="7">
                  <c:v>46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A-4CB5-AFFA-9B7778A76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 sz="1800"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'Yayınlar - SCI Grafik'!$A$2</c:f>
              <c:strCache>
                <c:ptCount val="1"/>
                <c:pt idx="0">
                  <c:v>Bilgisayar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Grafik'!$G$2:$K$2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3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D1-4D15-BAD7-3E2BD8083297}"/>
            </c:ext>
          </c:extLst>
        </c:ser>
        <c:ser>
          <c:idx val="1"/>
          <c:order val="1"/>
          <c:tx>
            <c:strRef>
              <c:f>'Yayınlar - SCI Grafik'!$A$3</c:f>
              <c:strCache>
                <c:ptCount val="1"/>
                <c:pt idx="0">
                  <c:v>Biyomühendislik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Grafik'!$G$3:$K$3</c:f>
              <c:numCache>
                <c:formatCode>General</c:formatCode>
                <c:ptCount val="5"/>
                <c:pt idx="0">
                  <c:v>42</c:v>
                </c:pt>
                <c:pt idx="1">
                  <c:v>41</c:v>
                </c:pt>
                <c:pt idx="2">
                  <c:v>48</c:v>
                </c:pt>
                <c:pt idx="3">
                  <c:v>39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D1-4D15-BAD7-3E2BD8083297}"/>
            </c:ext>
          </c:extLst>
        </c:ser>
        <c:ser>
          <c:idx val="2"/>
          <c:order val="2"/>
          <c:tx>
            <c:strRef>
              <c:f>'Yayınlar - SCI Grafik'!$A$4</c:f>
              <c:strCache>
                <c:ptCount val="1"/>
                <c:pt idx="0">
                  <c:v>Deri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Grafik'!$G$4:$K$4</c:f>
              <c:numCache>
                <c:formatCode>General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17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D1-4D15-BAD7-3E2BD8083297}"/>
            </c:ext>
          </c:extLst>
        </c:ser>
        <c:ser>
          <c:idx val="3"/>
          <c:order val="3"/>
          <c:tx>
            <c:strRef>
              <c:f>'Yayınlar - SCI Grafik'!$A$5</c:f>
              <c:strCache>
                <c:ptCount val="1"/>
                <c:pt idx="0">
                  <c:v>Elektrik-Elektronik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Grafik'!$G$5:$K$5</c:f>
              <c:numCache>
                <c:formatCode>General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12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D1-4D15-BAD7-3E2BD8083297}"/>
            </c:ext>
          </c:extLst>
        </c:ser>
        <c:ser>
          <c:idx val="4"/>
          <c:order val="4"/>
          <c:tx>
            <c:strRef>
              <c:f>'Yayınlar - SCI Grafik'!$A$6</c:f>
              <c:strCache>
                <c:ptCount val="1"/>
                <c:pt idx="0">
                  <c:v>Gıda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Grafik'!$G$6:$K$6</c:f>
              <c:numCache>
                <c:formatCode>General</c:formatCode>
                <c:ptCount val="5"/>
                <c:pt idx="0">
                  <c:v>21</c:v>
                </c:pt>
                <c:pt idx="1">
                  <c:v>43</c:v>
                </c:pt>
                <c:pt idx="2">
                  <c:v>71</c:v>
                </c:pt>
                <c:pt idx="3">
                  <c:v>39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D1-4D15-BAD7-3E2BD8083297}"/>
            </c:ext>
          </c:extLst>
        </c:ser>
        <c:ser>
          <c:idx val="5"/>
          <c:order val="5"/>
          <c:tx>
            <c:strRef>
              <c:f>'Yayınlar - SCI Grafik'!$A$7</c:f>
              <c:strCache>
                <c:ptCount val="1"/>
                <c:pt idx="0">
                  <c:v>İnşaat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Grafik'!$G$7:$K$7</c:f>
              <c:numCache>
                <c:formatCode>General</c:formatCode>
                <c:ptCount val="5"/>
                <c:pt idx="0">
                  <c:v>30</c:v>
                </c:pt>
                <c:pt idx="1">
                  <c:v>22</c:v>
                </c:pt>
                <c:pt idx="2">
                  <c:v>33</c:v>
                </c:pt>
                <c:pt idx="3">
                  <c:v>28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D1-4D15-BAD7-3E2BD8083297}"/>
            </c:ext>
          </c:extLst>
        </c:ser>
        <c:ser>
          <c:idx val="6"/>
          <c:order val="6"/>
          <c:tx>
            <c:strRef>
              <c:f>'Yayınlar - SCI Grafik'!$A$8</c:f>
              <c:strCache>
                <c:ptCount val="1"/>
                <c:pt idx="0">
                  <c:v>Kimya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Grafik'!$G$8:$K$8</c:f>
              <c:numCache>
                <c:formatCode>General</c:formatCode>
                <c:ptCount val="5"/>
                <c:pt idx="0">
                  <c:v>25</c:v>
                </c:pt>
                <c:pt idx="1">
                  <c:v>29</c:v>
                </c:pt>
                <c:pt idx="2">
                  <c:v>11</c:v>
                </c:pt>
                <c:pt idx="3">
                  <c:v>32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1D1-4D15-BAD7-3E2BD8083297}"/>
            </c:ext>
          </c:extLst>
        </c:ser>
        <c:ser>
          <c:idx val="7"/>
          <c:order val="7"/>
          <c:tx>
            <c:strRef>
              <c:f>'Yayınlar - SCI Grafik'!$A$9</c:f>
              <c:strCache>
                <c:ptCount val="1"/>
                <c:pt idx="0">
                  <c:v>Makine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Grafik'!$G$9:$K$9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76</c:v>
                </c:pt>
                <c:pt idx="3">
                  <c:v>22</c:v>
                </c:pt>
                <c:pt idx="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1D1-4D15-BAD7-3E2BD8083297}"/>
            </c:ext>
          </c:extLst>
        </c:ser>
        <c:ser>
          <c:idx val="8"/>
          <c:order val="8"/>
          <c:tx>
            <c:strRef>
              <c:f>'Yayınlar - SCI Grafik'!$A$10</c:f>
              <c:strCache>
                <c:ptCount val="1"/>
                <c:pt idx="0">
                  <c:v>Tekstil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Grafik'!$G$1:$K$1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Grafik'!$G$10:$K$10</c:f>
              <c:numCache>
                <c:formatCode>General</c:formatCode>
                <c:ptCount val="5"/>
                <c:pt idx="0">
                  <c:v>20</c:v>
                </c:pt>
                <c:pt idx="1">
                  <c:v>28</c:v>
                </c:pt>
                <c:pt idx="2">
                  <c:v>30</c:v>
                </c:pt>
                <c:pt idx="3">
                  <c:v>11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D1-4D15-BAD7-3E2BD80832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3249183"/>
        <c:axId val="1023232543"/>
      </c:line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'Yayınlar - SCI Grafik'!$A$2</c:f>
              <c:strCache>
                <c:ptCount val="1"/>
                <c:pt idx="0">
                  <c:v>Bilgisayar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Grafik'!$N$2:$R$2</c:f>
              <c:numCache>
                <c:formatCode>0.00</c:formatCode>
                <c:ptCount val="5"/>
                <c:pt idx="0">
                  <c:v>6.6666666666666666E-2</c:v>
                </c:pt>
                <c:pt idx="1">
                  <c:v>0.4375</c:v>
                </c:pt>
                <c:pt idx="2">
                  <c:v>0.1875</c:v>
                </c:pt>
                <c:pt idx="3">
                  <c:v>0.5</c:v>
                </c:pt>
                <c:pt idx="4">
                  <c:v>0.16666666666666666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AE-467F-937A-EC4DBE5CDF1B}"/>
            </c:ext>
          </c:extLst>
        </c:ser>
        <c:ser>
          <c:idx val="1"/>
          <c:order val="1"/>
          <c:tx>
            <c:strRef>
              <c:f>'Yayınlar - SCI Grafik'!$A$3</c:f>
              <c:strCache>
                <c:ptCount val="1"/>
                <c:pt idx="0">
                  <c:v>Biyomühendislik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Grafik'!$N$3:$R$3</c:f>
              <c:numCache>
                <c:formatCode>0.00</c:formatCode>
                <c:ptCount val="5"/>
                <c:pt idx="0">
                  <c:v>2.3333333333333335</c:v>
                </c:pt>
                <c:pt idx="1">
                  <c:v>2.1578947368421053</c:v>
                </c:pt>
                <c:pt idx="2">
                  <c:v>2.5263157894736841</c:v>
                </c:pt>
                <c:pt idx="3">
                  <c:v>2.1666666666666665</c:v>
                </c:pt>
                <c:pt idx="4">
                  <c:v>0.27777777777777779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AE-467F-937A-EC4DBE5CDF1B}"/>
            </c:ext>
          </c:extLst>
        </c:ser>
        <c:ser>
          <c:idx val="2"/>
          <c:order val="2"/>
          <c:tx>
            <c:strRef>
              <c:f>'Yayınlar - SCI Grafik'!$A$4</c:f>
              <c:strCache>
                <c:ptCount val="1"/>
                <c:pt idx="0">
                  <c:v>Deri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Grafik'!$N$4:$R$4</c:f>
              <c:numCache>
                <c:formatCode>0.00</c:formatCode>
                <c:ptCount val="5"/>
                <c:pt idx="0">
                  <c:v>0.7857142857142857</c:v>
                </c:pt>
                <c:pt idx="1">
                  <c:v>1.2857142857142858</c:v>
                </c:pt>
                <c:pt idx="2">
                  <c:v>1.3076923076923077</c:v>
                </c:pt>
                <c:pt idx="3">
                  <c:v>0.54545454545454541</c:v>
                </c:pt>
                <c:pt idx="4">
                  <c:v>0.63636363636363635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AE-467F-937A-EC4DBE5CDF1B}"/>
            </c:ext>
          </c:extLst>
        </c:ser>
        <c:ser>
          <c:idx val="3"/>
          <c:order val="3"/>
          <c:tx>
            <c:strRef>
              <c:f>'Yayınlar - SCI Grafik'!$A$5</c:f>
              <c:strCache>
                <c:ptCount val="1"/>
                <c:pt idx="0">
                  <c:v>Elektrik-Elektronik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Grafik'!$N$5:$R$5</c:f>
              <c:numCache>
                <c:formatCode>0.00</c:formatCode>
                <c:ptCount val="5"/>
                <c:pt idx="0">
                  <c:v>1</c:v>
                </c:pt>
                <c:pt idx="1">
                  <c:v>1.411764705882353</c:v>
                </c:pt>
                <c:pt idx="2">
                  <c:v>0.75</c:v>
                </c:pt>
                <c:pt idx="3">
                  <c:v>0.5625</c:v>
                </c:pt>
                <c:pt idx="4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AE-467F-937A-EC4DBE5CDF1B}"/>
            </c:ext>
          </c:extLst>
        </c:ser>
        <c:ser>
          <c:idx val="4"/>
          <c:order val="4"/>
          <c:tx>
            <c:strRef>
              <c:f>'Yayınlar - SCI Grafik'!$A$6</c:f>
              <c:strCache>
                <c:ptCount val="1"/>
                <c:pt idx="0">
                  <c:v>Gıda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Grafik'!$N$6:$R$6</c:f>
              <c:numCache>
                <c:formatCode>0.00</c:formatCode>
                <c:ptCount val="5"/>
                <c:pt idx="0">
                  <c:v>0.77777777777777779</c:v>
                </c:pt>
                <c:pt idx="1">
                  <c:v>1.5357142857142858</c:v>
                </c:pt>
                <c:pt idx="2">
                  <c:v>2.5357142857142856</c:v>
                </c:pt>
                <c:pt idx="3">
                  <c:v>1.4444444444444444</c:v>
                </c:pt>
                <c:pt idx="4">
                  <c:v>1.4074074074074074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AE-467F-937A-EC4DBE5CDF1B}"/>
            </c:ext>
          </c:extLst>
        </c:ser>
        <c:ser>
          <c:idx val="5"/>
          <c:order val="5"/>
          <c:tx>
            <c:strRef>
              <c:f>'Yayınlar - SCI Grafik'!$A$7</c:f>
              <c:strCache>
                <c:ptCount val="1"/>
                <c:pt idx="0">
                  <c:v>İnşaat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Grafik'!$N$7:$R$7</c:f>
              <c:numCache>
                <c:formatCode>0.00</c:formatCode>
                <c:ptCount val="5"/>
                <c:pt idx="0">
                  <c:v>1.5789473684210527</c:v>
                </c:pt>
                <c:pt idx="1">
                  <c:v>1.1578947368421053</c:v>
                </c:pt>
                <c:pt idx="2">
                  <c:v>1.736842105263158</c:v>
                </c:pt>
                <c:pt idx="3">
                  <c:v>1.4</c:v>
                </c:pt>
                <c:pt idx="4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AE-467F-937A-EC4DBE5CDF1B}"/>
            </c:ext>
          </c:extLst>
        </c:ser>
        <c:ser>
          <c:idx val="6"/>
          <c:order val="6"/>
          <c:tx>
            <c:strRef>
              <c:f>'Yayınlar - SCI Grafik'!$A$8</c:f>
              <c:strCache>
                <c:ptCount val="1"/>
                <c:pt idx="0">
                  <c:v>Kimya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Grafik'!$N$8:$R$8</c:f>
              <c:numCache>
                <c:formatCode>0.00</c:formatCode>
                <c:ptCount val="5"/>
                <c:pt idx="0">
                  <c:v>1</c:v>
                </c:pt>
                <c:pt idx="1">
                  <c:v>1.1599999999999999</c:v>
                </c:pt>
                <c:pt idx="2">
                  <c:v>0.45833333333333331</c:v>
                </c:pt>
                <c:pt idx="3">
                  <c:v>1.3333333333333333</c:v>
                </c:pt>
                <c:pt idx="4">
                  <c:v>0.875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8AE-467F-937A-EC4DBE5CDF1B}"/>
            </c:ext>
          </c:extLst>
        </c:ser>
        <c:ser>
          <c:idx val="7"/>
          <c:order val="7"/>
          <c:tx>
            <c:strRef>
              <c:f>'Yayınlar - SCI Grafik'!$A$9</c:f>
              <c:strCache>
                <c:ptCount val="1"/>
                <c:pt idx="0">
                  <c:v>Makine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Grafik'!$N$9:$R$9</c:f>
              <c:numCache>
                <c:formatCode>0.00</c:formatCode>
                <c:ptCount val="5"/>
                <c:pt idx="0">
                  <c:v>0.47826086956521741</c:v>
                </c:pt>
                <c:pt idx="1">
                  <c:v>0.43478260869565216</c:v>
                </c:pt>
                <c:pt idx="2">
                  <c:v>3.3043478260869565</c:v>
                </c:pt>
                <c:pt idx="3">
                  <c:v>1</c:v>
                </c:pt>
                <c:pt idx="4">
                  <c:v>1.0909090909090908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8AE-467F-937A-EC4DBE5CDF1B}"/>
            </c:ext>
          </c:extLst>
        </c:ser>
        <c:ser>
          <c:idx val="8"/>
          <c:order val="8"/>
          <c:tx>
            <c:strRef>
              <c:f>'Yayınlar - SCI Grafik'!$A$10</c:f>
              <c:strCache>
                <c:ptCount val="1"/>
                <c:pt idx="0">
                  <c:v>Tekstil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'Yayınlar - SCI Grafik'!$N$1:$R$1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'Yayınlar - SCI Grafik'!$N$10:$R$10</c:f>
              <c:numCache>
                <c:formatCode>0.00</c:formatCode>
                <c:ptCount val="5"/>
                <c:pt idx="0">
                  <c:v>0.90909090909090906</c:v>
                </c:pt>
                <c:pt idx="1">
                  <c:v>1.2727272727272727</c:v>
                </c:pt>
                <c:pt idx="2">
                  <c:v>1.3636363636363635</c:v>
                </c:pt>
                <c:pt idx="3">
                  <c:v>0.52380952380952384</c:v>
                </c:pt>
                <c:pt idx="4">
                  <c:v>0.76190476190476186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8AE-467F-937A-EC4DBE5CD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3249183"/>
        <c:axId val="1023232543"/>
      </c:line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r"/>
      <c:layout>
        <c:manualLayout>
          <c:xMode val="edge"/>
          <c:yMode val="edge"/>
          <c:x val="0.74676834444448292"/>
          <c:y val="0"/>
          <c:w val="0.25323165555551713"/>
          <c:h val="0.68272565148082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'Atıflar Yeni '!$A$2</c:f>
              <c:strCache>
                <c:ptCount val="1"/>
                <c:pt idx="0">
                  <c:v>Bilgisayar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'!$J$2:$N$2</c:f>
              <c:numCache>
                <c:formatCode>0.00</c:formatCode>
                <c:ptCount val="5"/>
                <c:pt idx="0">
                  <c:v>2.8888888888888888</c:v>
                </c:pt>
                <c:pt idx="1">
                  <c:v>4.7222222222222223</c:v>
                </c:pt>
                <c:pt idx="2">
                  <c:v>6.0555555555555554</c:v>
                </c:pt>
                <c:pt idx="3">
                  <c:v>20.555555555555557</c:v>
                </c:pt>
                <c:pt idx="4">
                  <c:v>9.8333333333333339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84-4B28-A4A3-A0718A5B6EBF}"/>
            </c:ext>
          </c:extLst>
        </c:ser>
        <c:ser>
          <c:idx val="1"/>
          <c:order val="1"/>
          <c:tx>
            <c:strRef>
              <c:f>'Atıflar Yeni '!$A$3</c:f>
              <c:strCache>
                <c:ptCount val="1"/>
                <c:pt idx="0">
                  <c:v>Biyomühendislik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'!$J$3:$N$3</c:f>
              <c:numCache>
                <c:formatCode>0.00</c:formatCode>
                <c:ptCount val="5"/>
                <c:pt idx="0">
                  <c:v>49.777777777777779</c:v>
                </c:pt>
                <c:pt idx="1">
                  <c:v>55.611111111111114</c:v>
                </c:pt>
                <c:pt idx="2">
                  <c:v>53.888888888888886</c:v>
                </c:pt>
                <c:pt idx="3">
                  <c:v>26.666666666666668</c:v>
                </c:pt>
                <c:pt idx="4">
                  <c:v>2.3333333333333335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84-4B28-A4A3-A0718A5B6EBF}"/>
            </c:ext>
          </c:extLst>
        </c:ser>
        <c:ser>
          <c:idx val="2"/>
          <c:order val="2"/>
          <c:tx>
            <c:strRef>
              <c:f>'Atıflar Yeni '!$A$4</c:f>
              <c:strCache>
                <c:ptCount val="1"/>
                <c:pt idx="0">
                  <c:v>Deri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'!$J$4:$N$4</c:f>
              <c:numCache>
                <c:formatCode>0.00</c:formatCode>
                <c:ptCount val="5"/>
                <c:pt idx="0">
                  <c:v>11</c:v>
                </c:pt>
                <c:pt idx="1">
                  <c:v>18.181818181818183</c:v>
                </c:pt>
                <c:pt idx="2">
                  <c:v>21.272727272727273</c:v>
                </c:pt>
                <c:pt idx="3">
                  <c:v>9.1818181818181817</c:v>
                </c:pt>
                <c:pt idx="4">
                  <c:v>15.272727272727273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84-4B28-A4A3-A0718A5B6EBF}"/>
            </c:ext>
          </c:extLst>
        </c:ser>
        <c:ser>
          <c:idx val="3"/>
          <c:order val="3"/>
          <c:tx>
            <c:strRef>
              <c:f>'Atıflar Yeni '!$A$5</c:f>
              <c:strCache>
                <c:ptCount val="1"/>
                <c:pt idx="0">
                  <c:v>Elektrik-Elektronik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'!$J$5:$N$5</c:f>
              <c:numCache>
                <c:formatCode>0.00</c:formatCode>
                <c:ptCount val="5"/>
                <c:pt idx="0">
                  <c:v>11.4375</c:v>
                </c:pt>
                <c:pt idx="1">
                  <c:v>16.125</c:v>
                </c:pt>
                <c:pt idx="2">
                  <c:v>17.625</c:v>
                </c:pt>
                <c:pt idx="3">
                  <c:v>7.875</c:v>
                </c:pt>
                <c:pt idx="4">
                  <c:v>10.25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84-4B28-A4A3-A0718A5B6EBF}"/>
            </c:ext>
          </c:extLst>
        </c:ser>
        <c:ser>
          <c:idx val="4"/>
          <c:order val="4"/>
          <c:tx>
            <c:strRef>
              <c:f>'Atıflar Yeni '!$A$6</c:f>
              <c:strCache>
                <c:ptCount val="1"/>
                <c:pt idx="0">
                  <c:v>Gıda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'!$J$6:$N$6</c:f>
              <c:numCache>
                <c:formatCode>0.00</c:formatCode>
                <c:ptCount val="5"/>
                <c:pt idx="0">
                  <c:v>31.222222222222221</c:v>
                </c:pt>
                <c:pt idx="1">
                  <c:v>38.814814814814817</c:v>
                </c:pt>
                <c:pt idx="2">
                  <c:v>46.518518518518519</c:v>
                </c:pt>
                <c:pt idx="3">
                  <c:v>63.222222222222221</c:v>
                </c:pt>
                <c:pt idx="4">
                  <c:v>20.185185185185187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84-4B28-A4A3-A0718A5B6EBF}"/>
            </c:ext>
          </c:extLst>
        </c:ser>
        <c:ser>
          <c:idx val="5"/>
          <c:order val="5"/>
          <c:tx>
            <c:strRef>
              <c:f>'Atıflar Yeni '!$A$7</c:f>
              <c:strCache>
                <c:ptCount val="1"/>
                <c:pt idx="0">
                  <c:v>İnşaat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'!$J$7:$N$7</c:f>
              <c:numCache>
                <c:formatCode>0.00</c:formatCode>
                <c:ptCount val="5"/>
                <c:pt idx="0">
                  <c:v>10.95</c:v>
                </c:pt>
                <c:pt idx="1">
                  <c:v>17.3</c:v>
                </c:pt>
                <c:pt idx="2">
                  <c:v>17.3</c:v>
                </c:pt>
                <c:pt idx="3">
                  <c:v>29.7</c:v>
                </c:pt>
                <c:pt idx="4">
                  <c:v>15.1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84-4B28-A4A3-A0718A5B6EBF}"/>
            </c:ext>
          </c:extLst>
        </c:ser>
        <c:ser>
          <c:idx val="6"/>
          <c:order val="6"/>
          <c:tx>
            <c:strRef>
              <c:f>'Atıflar Yeni '!$A$8</c:f>
              <c:strCache>
                <c:ptCount val="1"/>
                <c:pt idx="0">
                  <c:v>Kimya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'!$J$8:$N$8</c:f>
              <c:numCache>
                <c:formatCode>0.00</c:formatCode>
                <c:ptCount val="5"/>
                <c:pt idx="0">
                  <c:v>28.541666666666668</c:v>
                </c:pt>
                <c:pt idx="1">
                  <c:v>37.333333333333336</c:v>
                </c:pt>
                <c:pt idx="2">
                  <c:v>38.541666666666664</c:v>
                </c:pt>
                <c:pt idx="3">
                  <c:v>47.125</c:v>
                </c:pt>
                <c:pt idx="4">
                  <c:v>22.083333333333332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84-4B28-A4A3-A0718A5B6EBF}"/>
            </c:ext>
          </c:extLst>
        </c:ser>
        <c:ser>
          <c:idx val="7"/>
          <c:order val="7"/>
          <c:tx>
            <c:strRef>
              <c:f>'Atıflar Yeni '!$A$9</c:f>
              <c:strCache>
                <c:ptCount val="1"/>
                <c:pt idx="0">
                  <c:v>Makine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'!$J$9:$N$9</c:f>
              <c:numCache>
                <c:formatCode>0.00</c:formatCode>
                <c:ptCount val="5"/>
                <c:pt idx="0">
                  <c:v>14.363636363636363</c:v>
                </c:pt>
                <c:pt idx="1">
                  <c:v>20.454545454545453</c:v>
                </c:pt>
                <c:pt idx="2">
                  <c:v>18.136363636363637</c:v>
                </c:pt>
                <c:pt idx="3">
                  <c:v>14.727272727272727</c:v>
                </c:pt>
                <c:pt idx="4">
                  <c:v>13.863636363636363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484-4B28-A4A3-A0718A5B6EBF}"/>
            </c:ext>
          </c:extLst>
        </c:ser>
        <c:ser>
          <c:idx val="8"/>
          <c:order val="8"/>
          <c:tx>
            <c:strRef>
              <c:f>'Atıflar Yeni '!$A$10</c:f>
              <c:strCache>
                <c:ptCount val="1"/>
                <c:pt idx="0">
                  <c:v>Tekstil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'Atıflar Yeni '!$J$1:$N$1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'Atıflar Yeni '!$J$10:$N$10</c:f>
              <c:numCache>
                <c:formatCode>0.00</c:formatCode>
                <c:ptCount val="5"/>
                <c:pt idx="0">
                  <c:v>14.666666666666666</c:v>
                </c:pt>
                <c:pt idx="1">
                  <c:v>18.285714285714285</c:v>
                </c:pt>
                <c:pt idx="2">
                  <c:v>25.476190476190474</c:v>
                </c:pt>
                <c:pt idx="3">
                  <c:v>5.8571428571428568</c:v>
                </c:pt>
                <c:pt idx="4">
                  <c:v>13.238095238095237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484-4B28-A4A3-A0718A5B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3249183"/>
        <c:axId val="1023232543"/>
      </c:line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944725994297416"/>
          <c:y val="0.10493112947658402"/>
          <c:w val="0.20055274005702592"/>
          <c:h val="0.66081560052927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'Yayınlar Diğer'!$L$1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'Yayınlar Diğer'!$A$2:$A$10</c:f>
              <c:strCache>
                <c:ptCount val="9"/>
                <c:pt idx="0">
                  <c:v>Bilgisayar</c:v>
                </c:pt>
                <c:pt idx="1">
                  <c:v>Biyomühendislik</c:v>
                </c:pt>
                <c:pt idx="2">
                  <c:v>Deri</c:v>
                </c:pt>
                <c:pt idx="3">
                  <c:v>Elektrik-Elektronik</c:v>
                </c:pt>
                <c:pt idx="4">
                  <c:v>Gıda</c:v>
                </c:pt>
                <c:pt idx="5">
                  <c:v>İnşaat</c:v>
                </c:pt>
                <c:pt idx="6">
                  <c:v>Kimya</c:v>
                </c:pt>
                <c:pt idx="7">
                  <c:v>Makine</c:v>
                </c:pt>
                <c:pt idx="8">
                  <c:v>Tekstil</c:v>
                </c:pt>
              </c:strCache>
            </c:strRef>
          </c:cat>
          <c:val>
            <c:numRef>
              <c:f>'Yayınlar Diğer'!$L$2:$L$10</c:f>
              <c:numCache>
                <c:formatCode>0.00</c:formatCode>
                <c:ptCount val="9"/>
                <c:pt idx="0">
                  <c:v>16</c:v>
                </c:pt>
                <c:pt idx="1">
                  <c:v>12</c:v>
                </c:pt>
                <c:pt idx="2">
                  <c:v>31</c:v>
                </c:pt>
                <c:pt idx="3">
                  <c:v>1</c:v>
                </c:pt>
                <c:pt idx="4">
                  <c:v>82</c:v>
                </c:pt>
                <c:pt idx="5">
                  <c:v>32</c:v>
                </c:pt>
                <c:pt idx="6">
                  <c:v>28</c:v>
                </c:pt>
                <c:pt idx="7">
                  <c:v>19</c:v>
                </c:pt>
                <c:pt idx="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4-4F65-9C0A-CCCD2E4B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249183"/>
        <c:axId val="1023232543"/>
      </c:barChart>
      <c:catAx>
        <c:axId val="102324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32543"/>
        <c:crosses val="autoZero"/>
        <c:auto val="1"/>
        <c:lblAlgn val="ctr"/>
        <c:lblOffset val="100"/>
        <c:noMultiLvlLbl val="0"/>
      </c:catAx>
      <c:valAx>
        <c:axId val="1023232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249183"/>
        <c:crossesAt val="1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0.75472</cdr:x>
      <cdr:y>0.84972</cdr:y>
    </cdr:from>
    <cdr:to>
      <cdr:x>0.87579</cdr:x>
      <cdr:y>0.94508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3492244" y="1488589"/>
          <a:ext cx="560236" cy="167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0.84823</cdr:x>
      <cdr:y>0.93168</cdr:y>
    </cdr:from>
    <cdr:to>
      <cdr:x>0.89003</cdr:x>
      <cdr:y>0.95778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3924936" y="1632163"/>
          <a:ext cx="193431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6F26-1C47-47F4-81D4-B86BD4D2BE90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68DC3-E25B-4065-9DD4-67DDC70B9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3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475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23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82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24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20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dirty="0" smtClean="0">
                <a:latin typeface="Arial" charset="0"/>
              </a:rPr>
              <a:t>2018-2019 bahar kayıtlarımız henüz olmadı.</a:t>
            </a: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25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1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26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70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27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77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28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97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29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6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D6F6A-17D8-4409-B252-D3E4776F7F90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023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14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11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470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960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9555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43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8064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279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924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2752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3759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86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07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313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5F4E7-9080-473A-BB19-79177504D2AF}" type="slidenum">
              <a:rPr lang="tr-TR" smtClean="0">
                <a:latin typeface="Arial" charset="0"/>
              </a:rPr>
              <a:pPr/>
              <a:t>10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5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55F5-2F79-48F1-9918-8AC43B1E7F04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69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5F4E7-9080-473A-BB19-79177504D2AF}" type="slidenum">
              <a:rPr lang="tr-TR" smtClean="0">
                <a:latin typeface="Arial" charset="0"/>
              </a:rPr>
              <a:pPr/>
              <a:t>12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56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68DC3-E25B-4065-9DD4-67DDC70B91C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40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 smtClean="0">
              <a:latin typeface="Arial" charset="0"/>
            </a:endParaRP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AD011-EBE9-4287-B7A2-A25C309AD875}" type="slidenum">
              <a:rPr lang="tr-TR" smtClean="0">
                <a:latin typeface="Arial" charset="0"/>
              </a:rPr>
              <a:pPr/>
              <a:t>21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8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46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77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542925" y="2111622"/>
            <a:ext cx="109728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943D-1158-432F-A9A1-9CC84A2F5C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Metin kutusu 6"/>
          <p:cNvSpPr txBox="1"/>
          <p:nvPr userDrawn="1"/>
        </p:nvSpPr>
        <p:spPr>
          <a:xfrm>
            <a:off x="2247900" y="6497618"/>
            <a:ext cx="986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i="1" dirty="0" smtClean="0">
                <a:solidFill>
                  <a:schemeClr val="bg1"/>
                </a:solidFill>
                <a:latin typeface="Book Antiqua" pitchFamily="18" charset="0"/>
              </a:rPr>
              <a:t>E.Ü. Mühendislik Fakültesi, 2016 – 2017 Bahar Yarıyılı, Akademik Genel Kurul Toplantısı, 12 Temmuz 2017</a:t>
            </a:r>
            <a:endParaRPr lang="tr-T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9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8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00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25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6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59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93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0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96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2D10-3FE2-40A5-8255-E6CCB55532EE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91E3-F9A8-4800-9A4A-864693D9B7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8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94338" y="1931437"/>
            <a:ext cx="9144000" cy="231708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sz="6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AKADEMİK </a:t>
            </a:r>
            <a:br>
              <a:rPr lang="tr-TR" sz="6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sz="6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GENEL KURUL</a:t>
            </a:r>
            <a:r>
              <a:rPr lang="tr-TR" sz="67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sz="67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tr-TR" sz="4000" dirty="0">
              <a:solidFill>
                <a:srgbClr val="000066"/>
              </a:solidFill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314450" y="424851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478917" y="5824286"/>
            <a:ext cx="9423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12 Temmuz 2019</a:t>
            </a:r>
            <a:endParaRPr lang="tr-TR" sz="2400" dirty="0">
              <a:solidFill>
                <a:srgbClr val="000066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41984" y="427757"/>
            <a:ext cx="76977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Ege Üniversitesi</a:t>
            </a:r>
            <a:br>
              <a:rPr lang="tr-TR" sz="28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tr-TR" sz="28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Mühendislik Fakültesi </a:t>
            </a:r>
            <a:endParaRPr lang="tr-TR" sz="2800" dirty="0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706050" y="3698945"/>
            <a:ext cx="4969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2018 </a:t>
            </a:r>
            <a:r>
              <a:rPr lang="tr-TR" sz="32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 </a:t>
            </a:r>
            <a:r>
              <a:rPr lang="tr-TR" sz="3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 Bahar Yarıyılı</a:t>
            </a:r>
            <a:endParaRPr lang="tr-TR" sz="32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7" name="2 Resim" descr="ege_universitesi_amblem_logosu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260647"/>
            <a:ext cx="1458619" cy="1461087"/>
          </a:xfrm>
          <a:prstGeom prst="rect">
            <a:avLst/>
          </a:prstGeom>
          <a:effectLst/>
        </p:spPr>
      </p:pic>
      <p:pic>
        <p:nvPicPr>
          <p:cNvPr id="8" name="Picture 2" descr="C:\Users\Selim Altun\Pictures\muhendislik-fak-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0327" y="172734"/>
            <a:ext cx="1632039" cy="1632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25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İçerik Yer Tutucusu"/>
          <p:cNvSpPr>
            <a:spLocks noGrp="1"/>
          </p:cNvSpPr>
          <p:nvPr>
            <p:ph sz="quarter" idx="1"/>
          </p:nvPr>
        </p:nvSpPr>
        <p:spPr bwMode="auto">
          <a:xfrm>
            <a:off x="1952625" y="2857501"/>
            <a:ext cx="8218488" cy="949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FontTx/>
              <a:buNone/>
            </a:pPr>
            <a:r>
              <a:rPr lang="tr-TR" sz="54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AKADEMİK KADROLAR</a:t>
            </a:r>
          </a:p>
        </p:txBody>
      </p:sp>
    </p:spTree>
    <p:extLst>
      <p:ext uri="{BB962C8B-B14F-4D97-AF65-F5344CB8AC3E}">
        <p14:creationId xmlns:p14="http://schemas.microsoft.com/office/powerpoint/2010/main" val="35670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7729" y="0"/>
            <a:ext cx="11579471" cy="836712"/>
          </a:xfrm>
        </p:spPr>
        <p:txBody>
          <a:bodyPr>
            <a:noAutofit/>
          </a:bodyPr>
          <a:lstStyle/>
          <a:p>
            <a:r>
              <a:rPr lang="tr-TR" sz="480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MEVCUT AKADEMİK KADRO DURUMU</a:t>
            </a:r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592475"/>
              </p:ext>
            </p:extLst>
          </p:nvPr>
        </p:nvGraphicFramePr>
        <p:xfrm>
          <a:off x="353449" y="652603"/>
          <a:ext cx="11488030" cy="6083580"/>
        </p:xfrm>
        <a:graphic>
          <a:graphicData uri="http://schemas.openxmlformats.org/drawingml/2006/table">
            <a:tbl>
              <a:tblPr lastRow="1">
                <a:tableStyleId>{3C2FFA5D-87B4-456A-9821-1D502468CF0F}</a:tableStyleId>
              </a:tblPr>
              <a:tblGrid>
                <a:gridCol w="143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1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7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9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55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896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204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MEVCUT DURUM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Öğretim Üyesi</a:t>
                      </a:r>
                    </a:p>
                  </a:txBody>
                  <a:tcPr marL="66729" marR="66729" marT="33365" marB="33365" anchor="ctr" horzOverflow="overflow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Öğretim Elemanı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Tahsisli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Prof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Doçent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Dr. </a:t>
                      </a: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Öğr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Üye.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Öğ.Gö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Öğr.Sa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Öğr.Üye.Sa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Daimi</a:t>
                      </a: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Yük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Lis</a:t>
                      </a: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Doktora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Öğr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Gör.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Toplam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Öğrenci Say.</a:t>
                      </a:r>
                      <a:endParaRPr lang="tr-TR" sz="16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BİLGİSAYAR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40,44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728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BİYOMÜH.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297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DERİ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15,36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169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ELEKT.- ELEKTRO.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36,44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583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GIDA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30,96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836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İNŞAAT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424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KİMYA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23,46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563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MAKİNA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583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TEKSTİL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27,47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577</a:t>
                      </a:r>
                      <a:endParaRPr lang="tr-TR" sz="2000" dirty="0"/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99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26,89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4760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66729" marR="66729" marT="33365" marB="33365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0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666" y="2388870"/>
            <a:ext cx="9979724" cy="165953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EĞİTİM-ÖĞRETİM </a:t>
            </a:r>
            <a:r>
              <a:rPr lang="tr-T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tr-T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1940257" y="455392"/>
            <a:ext cx="8229600" cy="766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2018–2019 LYS SONUÇLARI </a:t>
            </a:r>
            <a:r>
              <a:rPr lang="tr-T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tr-T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405" name="Group 93"/>
          <p:cNvGraphicFramePr>
            <a:graphicFrameLocks noGrp="1"/>
          </p:cNvGraphicFramePr>
          <p:nvPr>
            <p:extLst/>
          </p:nvPr>
        </p:nvGraphicFramePr>
        <p:xfrm>
          <a:off x="671148" y="1553524"/>
          <a:ext cx="10527321" cy="4837394"/>
        </p:xfrm>
        <a:graphic>
          <a:graphicData uri="http://schemas.openxmlformats.org/drawingml/2006/table">
            <a:tbl>
              <a:tblPr firstRow="1" lastRow="1">
                <a:tableStyleId>{7DF18680-E054-41AD-8BC1-D1AEF772440D}</a:tableStyleId>
              </a:tblPr>
              <a:tblGrid>
                <a:gridCol w="258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7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Kayıtlanan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Düşük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Başarı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Sırası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arı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Sırası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463,418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18283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430,493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34157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405,576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48605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329,043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296,139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164833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248,093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299851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Elektronik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452,027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23294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417,595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41366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392,946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295,842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165390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427,485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399,181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437,092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353,428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88670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433,020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32823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407,984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362,201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248,307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298964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9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812358" y="227188"/>
            <a:ext cx="8496944" cy="100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buFontTx/>
              <a:buNone/>
            </a:pPr>
            <a:r>
              <a:rPr lang="tr-TR" sz="4800" b="1" spc="-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KONTENJANLARI</a:t>
            </a:r>
            <a:endParaRPr lang="tr-TR" sz="4800" b="1" spc="-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5779"/>
              </p:ext>
            </p:extLst>
          </p:nvPr>
        </p:nvGraphicFramePr>
        <p:xfrm>
          <a:off x="1470423" y="1515290"/>
          <a:ext cx="9180814" cy="47683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583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BÖLÜMÜ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2017 - 2018 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Kontenjanı</a:t>
                      </a:r>
                      <a:endParaRPr lang="tr-T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2018 - 2019 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Kontenjanı</a:t>
                      </a:r>
                      <a:endParaRPr lang="tr-T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2019 - 2020 Kontenjanı (Teklif Edilen)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Bilgisayar</a:t>
                      </a:r>
                      <a:r>
                        <a:rPr lang="tr-TR" sz="2000" baseline="0" dirty="0" smtClean="0"/>
                        <a:t> Mühendisliği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103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103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dk1"/>
                          </a:solidFill>
                        </a:rPr>
                        <a:t>100 (</a:t>
                      </a:r>
                      <a:r>
                        <a:rPr lang="tr-TR" sz="2400" b="1" dirty="0" smtClean="0">
                          <a:solidFill>
                            <a:schemeClr val="dk1"/>
                          </a:solidFill>
                        </a:rPr>
                        <a:t>80</a:t>
                      </a:r>
                      <a:r>
                        <a:rPr lang="en-US" sz="2400" b="1" dirty="0" smtClean="0">
                          <a:solidFill>
                            <a:schemeClr val="dk1"/>
                          </a:solidFill>
                        </a:rPr>
                        <a:t>) 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Biyomühendislik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 (</a:t>
                      </a:r>
                      <a:r>
                        <a:rPr lang="tr-TR" sz="2400" b="1" dirty="0" smtClean="0"/>
                        <a:t>55</a:t>
                      </a:r>
                      <a:r>
                        <a:rPr lang="en-US" sz="2400" b="1" dirty="0" smtClean="0"/>
                        <a:t>)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Deri Mühendisliği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16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20 (</a:t>
                      </a:r>
                      <a:r>
                        <a:rPr lang="tr-TR" sz="2400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84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Elektrik</a:t>
                      </a:r>
                      <a:r>
                        <a:rPr lang="tr-TR" sz="2000" baseline="0" dirty="0" smtClean="0"/>
                        <a:t> - Elektronik  Müh.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80 (</a:t>
                      </a:r>
                      <a:r>
                        <a:rPr lang="tr-TR" sz="2400" b="1" dirty="0" smtClean="0"/>
                        <a:t>40</a:t>
                      </a:r>
                      <a:r>
                        <a:rPr lang="en-US" sz="2400" b="1" dirty="0" smtClean="0"/>
                        <a:t>)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Gıda Mühendisliği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144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144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130 (</a:t>
                      </a:r>
                      <a:r>
                        <a:rPr lang="tr-TR" sz="24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İnşaat Mühendisliği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 (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Kimya Mühendisliği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80 (</a:t>
                      </a:r>
                      <a:r>
                        <a:rPr lang="tr-TR" sz="2400" b="1" dirty="0" smtClean="0">
                          <a:solidFill>
                            <a:srgbClr val="00B050"/>
                          </a:solidFill>
                        </a:rPr>
                        <a:t>80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Makina Mühendisliği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dk1"/>
                          </a:solidFill>
                        </a:rPr>
                        <a:t>80 (</a:t>
                      </a:r>
                      <a:r>
                        <a:rPr lang="tr-TR" sz="2400" b="1" dirty="0" smtClean="0">
                          <a:solidFill>
                            <a:schemeClr val="dk1"/>
                          </a:solidFill>
                        </a:rPr>
                        <a:t>50</a:t>
                      </a:r>
                      <a:r>
                        <a:rPr lang="en-US" sz="2400" b="1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Tekstil Mühendisliği</a:t>
                      </a:r>
                      <a:r>
                        <a:rPr lang="tr-TR" sz="2000" baseline="0" dirty="0" smtClean="0"/>
                        <a:t> 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82</a:t>
                      </a:r>
                      <a:endParaRPr lang="tr-T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80 (</a:t>
                      </a:r>
                      <a:r>
                        <a:rPr lang="tr-TR" sz="2400" b="1" dirty="0" smtClean="0">
                          <a:solidFill>
                            <a:srgbClr val="00B050"/>
                          </a:solidFill>
                        </a:rPr>
                        <a:t>80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tr-TR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6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2459"/>
            <a:ext cx="10706100" cy="1171942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2018 - 2019 EĞİTİM-ÖĞRETİM YILI MEVCUT ÖĞRENCİ SAYILARI (Hazırlık Sınıfı Dahil)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491873"/>
              </p:ext>
            </p:extLst>
          </p:nvPr>
        </p:nvGraphicFramePr>
        <p:xfrm>
          <a:off x="474784" y="1384401"/>
          <a:ext cx="11069516" cy="547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92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1692" y="107950"/>
            <a:ext cx="11473962" cy="1325563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 BEŞ YILDA LİSANS PROGRAMINDAN MEZUN OLAN ÖĞRENCİ SAYILARI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65288"/>
              </p:ext>
            </p:extLst>
          </p:nvPr>
        </p:nvGraphicFramePr>
        <p:xfrm>
          <a:off x="351692" y="1300163"/>
          <a:ext cx="11342077" cy="549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66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82215"/>
            <a:ext cx="10515600" cy="39315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ÇİFT </a:t>
            </a:r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ANADAL - YAN DAL ÖĞRENCİ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SAYILARI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endParaRPr lang="tr-TR" sz="20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5198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800" dirty="0" smtClean="0"/>
          </a:p>
          <a:p>
            <a:endParaRPr lang="tr-TR" sz="1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95491"/>
              </p:ext>
            </p:extLst>
          </p:nvPr>
        </p:nvGraphicFramePr>
        <p:xfrm>
          <a:off x="838200" y="1251083"/>
          <a:ext cx="10379928" cy="55198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5105">
                  <a:extLst>
                    <a:ext uri="{9D8B030D-6E8A-4147-A177-3AD203B41FA5}">
                      <a16:colId xmlns:a16="http://schemas.microsoft.com/office/drawing/2014/main" val="4074376522"/>
                    </a:ext>
                  </a:extLst>
                </a:gridCol>
                <a:gridCol w="1200983">
                  <a:extLst>
                    <a:ext uri="{9D8B030D-6E8A-4147-A177-3AD203B41FA5}">
                      <a16:colId xmlns:a16="http://schemas.microsoft.com/office/drawing/2014/main" val="1193355439"/>
                    </a:ext>
                  </a:extLst>
                </a:gridCol>
                <a:gridCol w="1286768">
                  <a:extLst>
                    <a:ext uri="{9D8B030D-6E8A-4147-A177-3AD203B41FA5}">
                      <a16:colId xmlns:a16="http://schemas.microsoft.com/office/drawing/2014/main" val="2518550604"/>
                    </a:ext>
                  </a:extLst>
                </a:gridCol>
                <a:gridCol w="1286768">
                  <a:extLst>
                    <a:ext uri="{9D8B030D-6E8A-4147-A177-3AD203B41FA5}">
                      <a16:colId xmlns:a16="http://schemas.microsoft.com/office/drawing/2014/main" val="80719361"/>
                    </a:ext>
                  </a:extLst>
                </a:gridCol>
                <a:gridCol w="1286768">
                  <a:extLst>
                    <a:ext uri="{9D8B030D-6E8A-4147-A177-3AD203B41FA5}">
                      <a16:colId xmlns:a16="http://schemas.microsoft.com/office/drawing/2014/main" val="130311912"/>
                    </a:ext>
                  </a:extLst>
                </a:gridCol>
                <a:gridCol w="1265142">
                  <a:extLst>
                    <a:ext uri="{9D8B030D-6E8A-4147-A177-3AD203B41FA5}">
                      <a16:colId xmlns:a16="http://schemas.microsoft.com/office/drawing/2014/main" val="1988275794"/>
                    </a:ext>
                  </a:extLst>
                </a:gridCol>
                <a:gridCol w="1308394">
                  <a:extLst>
                    <a:ext uri="{9D8B030D-6E8A-4147-A177-3AD203B41FA5}">
                      <a16:colId xmlns:a16="http://schemas.microsoft.com/office/drawing/2014/main" val="1320239153"/>
                    </a:ext>
                  </a:extLst>
                </a:gridCol>
              </a:tblGrid>
              <a:tr h="460206">
                <a:tc>
                  <a:txBody>
                    <a:bodyPr/>
                    <a:lstStyle/>
                    <a:p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2018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- 2019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154302"/>
                  </a:ext>
                </a:extLst>
              </a:tr>
              <a:tr h="736329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Çift </a:t>
                      </a:r>
                      <a:r>
                        <a:rPr lang="tr-TR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Anadal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Yan Dal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Çift </a:t>
                      </a:r>
                      <a:r>
                        <a:rPr lang="tr-TR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Anadal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Yan Dal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Çift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Anadal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Yan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Dal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517499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666753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503667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441009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172713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286096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21531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363298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22611"/>
                  </a:ext>
                </a:extLst>
              </a:tr>
              <a:tr h="429135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339806"/>
                  </a:ext>
                </a:extLst>
              </a:tr>
              <a:tr h="461105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75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5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1 Başlık"/>
          <p:cNvSpPr>
            <a:spLocks noGrp="1"/>
          </p:cNvSpPr>
          <p:nvPr>
            <p:ph type="title"/>
          </p:nvPr>
        </p:nvSpPr>
        <p:spPr bwMode="auto">
          <a:xfrm>
            <a:off x="616017" y="77695"/>
            <a:ext cx="10943924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YATAY VE DİKEY GEÇİŞ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ÖĞRENCİ SAYILARI</a:t>
            </a:r>
            <a: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258950"/>
              </p:ext>
            </p:extLst>
          </p:nvPr>
        </p:nvGraphicFramePr>
        <p:xfrm>
          <a:off x="875899" y="1303329"/>
          <a:ext cx="10424160" cy="5487294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275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3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3242">
                <a:tc>
                  <a:txBody>
                    <a:bodyPr/>
                    <a:lstStyle/>
                    <a:p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Yatay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Dikey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Yatay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Dikey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Yatay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Dikey Geçiş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kumimoji="0" lang="tr-T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4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69951" y="659552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“IAESTE” ÖĞRENCİ </a:t>
            </a:r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SAYILARI </a:t>
            </a:r>
            <a:r>
              <a:rPr lang="tr-T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4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tr-TR" sz="4800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50883"/>
              </p:ext>
            </p:extLst>
          </p:nvPr>
        </p:nvGraphicFramePr>
        <p:xfrm>
          <a:off x="1713298" y="1916832"/>
          <a:ext cx="8604984" cy="40036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4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 Yılı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 Öğrenci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 Öğrenci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2015-16</a:t>
                      </a:r>
                      <a:endParaRPr lang="tr-T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2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2016-17</a:t>
                      </a:r>
                      <a:endParaRPr lang="tr-T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2017-18</a:t>
                      </a:r>
                      <a:endParaRPr lang="tr-T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2018 - 19</a:t>
                      </a:r>
                      <a:endParaRPr lang="tr-T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165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4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622300"/>
            <a:ext cx="10058400" cy="698500"/>
          </a:xfrm>
        </p:spPr>
        <p:txBody>
          <a:bodyPr>
            <a:noAutofit/>
          </a:bodyPr>
          <a:lstStyle/>
          <a:p>
            <a:r>
              <a:rPr lang="tr-T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SUNUM ÖZETİ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Bilgi Arzı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Akademik Kadrolar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2018 </a:t>
            </a:r>
            <a:r>
              <a:rPr lang="tr-TR" sz="2400" b="1" dirty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2019 </a:t>
            </a:r>
            <a:r>
              <a:rPr lang="tr-TR" sz="2400" b="1" dirty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Eğitim - Öğretim Yılı </a:t>
            </a: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Bahar Yarıyılı Değerlendirmesi</a:t>
            </a:r>
            <a:endParaRPr lang="tr-TR" sz="2200" b="1" dirty="0" smtClean="0">
              <a:solidFill>
                <a:srgbClr val="000066"/>
              </a:solidFill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2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  Eğitim-Öğretim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2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  Araştırma-Geliştirme Faaliyetleri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600" b="1" dirty="0" err="1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Gelecek</a:t>
            </a:r>
            <a:r>
              <a:rPr lang="en-US" sz="26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Dönem</a:t>
            </a:r>
            <a:r>
              <a:rPr lang="en-US" sz="26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b="1" dirty="0" err="1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Yaplacaklar</a:t>
            </a:r>
            <a:endParaRPr lang="tr-TR" sz="2600" b="1" dirty="0" smtClean="0">
              <a:solidFill>
                <a:srgbClr val="000066"/>
              </a:solidFill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0066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Dilek ve Öneriler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tr-TR" sz="2400" b="1" dirty="0" smtClean="0">
              <a:solidFill>
                <a:srgbClr val="000066"/>
              </a:solidFill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tr-TR" sz="2400" b="1" dirty="0" smtClean="0">
              <a:solidFill>
                <a:srgbClr val="000066"/>
              </a:solidFill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C00000"/>
              </a:buClr>
            </a:pPr>
            <a:endParaRPr lang="tr-TR" sz="2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61949" y="438267"/>
            <a:ext cx="8229600" cy="850106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tr-TR" sz="49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YABANCI ÖĞRENCİ SAYILARI</a:t>
            </a:r>
            <a:r>
              <a:rPr lang="tr-TR" sz="32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32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3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/>
          </p:nvPr>
        </p:nvGraphicFramePr>
        <p:xfrm>
          <a:off x="798896" y="1471253"/>
          <a:ext cx="9846645" cy="5151120"/>
        </p:xfrm>
        <a:graphic>
          <a:graphicData uri="http://schemas.openxmlformats.org/drawingml/2006/table">
            <a:tbl>
              <a:tblPr firstRow="1" firstCol="1" lastRow="1">
                <a:tableStyleId>{00A15C55-8517-42AA-B614-E9B94910E393}</a:tableStyleId>
              </a:tblPr>
              <a:tblGrid>
                <a:gridCol w="430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YÖS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YTB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Müh.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Mühendisliği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5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536" y="1"/>
            <a:ext cx="8229600" cy="9809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PROGRAMI 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(Lisans,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Lisansüstü  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733000"/>
              </p:ext>
            </p:extLst>
          </p:nvPr>
        </p:nvGraphicFramePr>
        <p:xfrm>
          <a:off x="393930" y="1148000"/>
          <a:ext cx="11280812" cy="550664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0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3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76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3242">
                <a:tc>
                  <a:txBody>
                    <a:bodyPr/>
                    <a:lstStyle/>
                    <a:p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2016 - 2017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2017 - 2018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2018- 2019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2019 - 2020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</a:t>
                      </a:r>
                      <a:endParaRPr lang="tr-TR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</a:t>
                      </a:r>
                      <a:endParaRPr lang="tr-TR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Giden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Gelen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Giden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Gelen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Gelen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Giden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9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102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6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1007" y="284264"/>
            <a:ext cx="11328935" cy="850106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ERASMUS STAJ ÖĞRENCİ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SAYILARI 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09029"/>
              </p:ext>
            </p:extLst>
          </p:nvPr>
        </p:nvGraphicFramePr>
        <p:xfrm>
          <a:off x="1049154" y="1254246"/>
          <a:ext cx="9692640" cy="5148612"/>
        </p:xfrm>
        <a:graphic>
          <a:graphicData uri="http://schemas.openxmlformats.org/drawingml/2006/table">
            <a:tbl>
              <a:tblPr firstRow="1" firstCol="1" lastRow="1" bandRow="1">
                <a:tableStyleId>{69CF1AB2-1976-4502-BF36-3FF5EA218861}</a:tableStyleId>
              </a:tblPr>
              <a:tblGrid>
                <a:gridCol w="3461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842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2019 - 2020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**Henüz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bölüm dağılımı yapılmamıştır.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Müh.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Mühendisliği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6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8927" y="188640"/>
            <a:ext cx="11030552" cy="12241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MEVCUT LİSANSÜSTÜ ÖĞRENCİ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SAYILARI </a:t>
            </a:r>
            <a:r>
              <a:rPr lang="tr-TR" sz="2400" dirty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tr-TR" sz="2400" dirty="0">
                <a:solidFill>
                  <a:srgbClr val="FFC000"/>
                </a:solidFill>
                <a:latin typeface="Verdana" pitchFamily="34" charset="0"/>
              </a:rPr>
            </a:br>
            <a:endParaRPr lang="tr-TR" sz="2400" dirty="0">
              <a:solidFill>
                <a:srgbClr val="FFC000"/>
              </a:solidFill>
              <a:latin typeface="Verdana" pitchFamily="34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070500"/>
              </p:ext>
            </p:extLst>
          </p:nvPr>
        </p:nvGraphicFramePr>
        <p:xfrm>
          <a:off x="1068402" y="1412776"/>
          <a:ext cx="9942898" cy="52311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971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2018-2019 (son durum 20.06.2019 tarihi itibariyle)</a:t>
                      </a:r>
                      <a:endParaRPr lang="tr-TR" sz="2400" dirty="0">
                        <a:solidFill>
                          <a:schemeClr val="tx1"/>
                        </a:solidFill>
                        <a:latin typeface="Arial Narrow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Arial Narrow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YL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798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333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2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722" y="536983"/>
            <a:ext cx="10972800" cy="6241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LİSANSÜSTÜ ÖĞRENCİ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SAYILARI</a:t>
            </a:r>
            <a:r>
              <a:rPr lang="tr-TR" sz="2400" dirty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tr-TR" sz="2400" dirty="0">
                <a:solidFill>
                  <a:srgbClr val="FFC000"/>
                </a:solidFill>
                <a:latin typeface="Verdana" pitchFamily="34" charset="0"/>
              </a:rPr>
            </a:br>
            <a:endParaRPr lang="tr-TR" sz="2400" dirty="0">
              <a:solidFill>
                <a:srgbClr val="FFC000"/>
              </a:solidFill>
              <a:latin typeface="Verdana" pitchFamily="34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/>
          </p:nvPr>
        </p:nvGraphicFramePr>
        <p:xfrm>
          <a:off x="673768" y="1442377"/>
          <a:ext cx="9885145" cy="47991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6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2018 - 2019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1262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527" y="290700"/>
            <a:ext cx="10963174" cy="12241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KAYITLANAN LİSANSÜSTÜ ÖĞRENCİ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SAYILARI </a:t>
            </a:r>
            <a: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/>
          </p:nvPr>
        </p:nvGraphicFramePr>
        <p:xfrm>
          <a:off x="750772" y="1449139"/>
          <a:ext cx="10831628" cy="52311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78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Yılı Toplam 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Arial Narrow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2018-2019 Güz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Arial Narrow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2018-2019 Bahar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YL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DOK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YL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DOK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YL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DOK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236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4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6723" y="-1"/>
            <a:ext cx="8232413" cy="116937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ÖĞRENCİ SAYISI</a:t>
            </a:r>
            <a: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Lisansüstü )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/>
          </p:nvPr>
        </p:nvGraphicFramePr>
        <p:xfrm>
          <a:off x="566000" y="1278591"/>
          <a:ext cx="10735725" cy="48352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3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138">
                <a:tc>
                  <a:txBody>
                    <a:bodyPr/>
                    <a:lstStyle/>
                    <a:p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r>
                        <a:rPr lang="tr-T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bahar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Tüm Mezun Sayıları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/>
                        </a:solidFill>
                        <a:latin typeface="Arial Narrow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YL 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DOKTORA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YL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DOKTORA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3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257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65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139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606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372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131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215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188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98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188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581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13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1638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529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7157" y="450461"/>
            <a:ext cx="10722543" cy="66713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LİSANSÜSTÜ MEZUN ÖĞRENCİ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SAYILARI </a:t>
            </a:r>
            <a: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tr-TR" sz="2400" dirty="0">
                <a:solidFill>
                  <a:srgbClr val="FFC000"/>
                </a:solidFill>
                <a:latin typeface="Verdana" pitchFamily="34" charset="0"/>
              </a:rPr>
            </a:br>
            <a:endParaRPr lang="tr-TR" sz="2400" dirty="0">
              <a:solidFill>
                <a:srgbClr val="FFC000"/>
              </a:solidFill>
              <a:latin typeface="Verdana" pitchFamily="34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/>
          </p:nvPr>
        </p:nvGraphicFramePr>
        <p:xfrm>
          <a:off x="924025" y="1432752"/>
          <a:ext cx="9683015" cy="48502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82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2018 - 2019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401"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9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1878" y="436076"/>
            <a:ext cx="11040176" cy="11247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LİSANSÜSTÜ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(35.MADDE ÖĞRENCİ SAYILARI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147866"/>
              </p:ext>
            </p:extLst>
          </p:nvPr>
        </p:nvGraphicFramePr>
        <p:xfrm>
          <a:off x="1193533" y="1713297"/>
          <a:ext cx="8527983" cy="472257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5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04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Adı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624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9033" y="315464"/>
            <a:ext cx="10462661" cy="11247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LİSANSÜSTÜ</a:t>
            </a:r>
            <a:b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(35.MADDE ÖĞRENCİ SAYILARI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651097"/>
              </p:ext>
            </p:extLst>
          </p:nvPr>
        </p:nvGraphicFramePr>
        <p:xfrm>
          <a:off x="856648" y="1598116"/>
          <a:ext cx="10070431" cy="48221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55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104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.–Elektro.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33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094">
                <a:tc>
                  <a:txBody>
                    <a:bodyPr/>
                    <a:lstStyle/>
                    <a:p>
                      <a:pPr algn="l"/>
                      <a:r>
                        <a:rPr lang="tr-TR" sz="20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5350" y="1268412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tr-TR" sz="4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endParaRPr lang="tr-TR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tr-TR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BİLGİ ARZI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5249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205549" y="1942010"/>
          <a:ext cx="7942554" cy="3207422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2414432">
                  <a:extLst>
                    <a:ext uri="{9D8B030D-6E8A-4147-A177-3AD203B41FA5}">
                      <a16:colId xmlns:a16="http://schemas.microsoft.com/office/drawing/2014/main" val="1749058112"/>
                    </a:ext>
                  </a:extLst>
                </a:gridCol>
                <a:gridCol w="3942128">
                  <a:extLst>
                    <a:ext uri="{9D8B030D-6E8A-4147-A177-3AD203B41FA5}">
                      <a16:colId xmlns:a16="http://schemas.microsoft.com/office/drawing/2014/main" val="641413521"/>
                    </a:ext>
                  </a:extLst>
                </a:gridCol>
                <a:gridCol w="1585994">
                  <a:extLst>
                    <a:ext uri="{9D8B030D-6E8A-4147-A177-3AD203B41FA5}">
                      <a16:colId xmlns:a16="http://schemas.microsoft.com/office/drawing/2014/main" val="2217985392"/>
                    </a:ext>
                  </a:extLst>
                </a:gridCol>
              </a:tblGrid>
              <a:tr h="46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</a:t>
                      </a: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Bursiyer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82616"/>
                  </a:ext>
                </a:extLst>
              </a:tr>
              <a:tr h="351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 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Yapay Zeka ve Makine Öğrenmesi (2)</a:t>
                      </a:r>
                      <a:endParaRPr lang="tr-TR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554734"/>
                  </a:ext>
                </a:extLst>
              </a:tr>
              <a:tr h="351320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Farmasötik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Biyoteknoloji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İlaç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Tasarım (1)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25913"/>
                  </a:ext>
                </a:extLst>
              </a:tr>
              <a:tr h="351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Nanobiyoteknolojik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Güdümlü İlaçlar 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/>
                </a:tc>
                <a:extLst>
                  <a:ext uri="{0D108BD9-81ED-4DB2-BD59-A6C34878D82A}">
                    <a16:rowId xmlns:a16="http://schemas.microsoft.com/office/drawing/2014/main" val="961296032"/>
                  </a:ext>
                </a:extLst>
              </a:tr>
              <a:tr h="351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Biyoenformatik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/>
                </a:tc>
                <a:extLst>
                  <a:ext uri="{0D108BD9-81ED-4DB2-BD59-A6C34878D82A}">
                    <a16:rowId xmlns:a16="http://schemas.microsoft.com/office/drawing/2014/main" val="3287133221"/>
                  </a:ext>
                </a:extLst>
              </a:tr>
              <a:tr h="351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Doğal ve Bitkisel Ürünler, Kozmetik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Ürünler (2)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/>
                </a:tc>
                <a:extLst>
                  <a:ext uri="{0D108BD9-81ED-4DB2-BD59-A6C34878D82A}">
                    <a16:rowId xmlns:a16="http://schemas.microsoft.com/office/drawing/2014/main" val="3939490396"/>
                  </a:ext>
                </a:extLst>
              </a:tr>
              <a:tr h="409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Biyomalzeme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Doku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 (3)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/>
                </a:tc>
                <a:extLst>
                  <a:ext uri="{0D108BD9-81ED-4DB2-BD59-A6C34878D82A}">
                    <a16:rowId xmlns:a16="http://schemas.microsoft.com/office/drawing/2014/main" val="1980669910"/>
                  </a:ext>
                </a:extLst>
              </a:tr>
              <a:tr h="40988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MOLEKÜLER BİYOLOJİ VE GENETİK (3)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147626" y="571557"/>
            <a:ext cx="10058400" cy="63868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YÖK 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100/2000 ÖNCELİKLİ ALANLAR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DOKTORA BURSLARI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139628" y="1764938"/>
          <a:ext cx="9838019" cy="4685924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968455">
                  <a:extLst>
                    <a:ext uri="{9D8B030D-6E8A-4147-A177-3AD203B41FA5}">
                      <a16:colId xmlns:a16="http://schemas.microsoft.com/office/drawing/2014/main" val="1749058112"/>
                    </a:ext>
                  </a:extLst>
                </a:gridCol>
                <a:gridCol w="6285564">
                  <a:extLst>
                    <a:ext uri="{9D8B030D-6E8A-4147-A177-3AD203B41FA5}">
                      <a16:colId xmlns:a16="http://schemas.microsoft.com/office/drawing/2014/main" val="64141352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217985392"/>
                    </a:ext>
                  </a:extLst>
                </a:gridCol>
              </a:tblGrid>
              <a:tr h="547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</a:t>
                      </a: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Bursiyer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82616"/>
                  </a:ext>
                </a:extLst>
              </a:tr>
              <a:tr h="69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 Elektronik </a:t>
                      </a: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Kaynakları/Teknolojileri (Güneş Enerjisi, Rüzgar Enerjisi, </a:t>
                      </a:r>
                      <a:r>
                        <a:rPr lang="tr-TR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Jeotermal, </a:t>
                      </a:r>
                      <a:r>
                        <a:rPr lang="tr-TR" sz="1600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Hidrogüç</a:t>
                      </a:r>
                      <a:r>
                        <a:rPr lang="tr-TR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Robotik</a:t>
                      </a:r>
                      <a:r>
                        <a:rPr lang="tr-TR" sz="16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Yapay Zeka ve Makine Öğrenmesi (2)</a:t>
                      </a:r>
                      <a:endParaRPr lang="tr-TR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9166406"/>
                  </a:ext>
                </a:extLst>
              </a:tr>
              <a:tr h="341216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Güvenliği ve Gıda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Güvencesi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327567"/>
                  </a:ext>
                </a:extLst>
              </a:tr>
              <a:tr h="3412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Gıda Üretimi, İşleme ve Teknolojisi (7)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Organik Tarım (2)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11186"/>
                  </a:ext>
                </a:extLst>
              </a:tr>
              <a:tr h="3412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Metabolizma ve Kronik Hastalıklar (</a:t>
                      </a:r>
                      <a:r>
                        <a:rPr lang="tr-T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Obezite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Diyabet ve </a:t>
                      </a:r>
                      <a:r>
                        <a:rPr lang="tr-T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Ateroskleroz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(2)</a:t>
                      </a: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32898"/>
                  </a:ext>
                </a:extLst>
              </a:tr>
              <a:tr h="5782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Kaynakları / Teknolojileri (Güneş Enerjisi, Rüzgar Enerjisi, Jeotermal, </a:t>
                      </a:r>
                      <a:r>
                        <a:rPr lang="tr-T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Hidrogüç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(3)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809564"/>
                  </a:ext>
                </a:extLst>
              </a:tr>
              <a:tr h="3412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Doğal ve Bitkisel Ürünler, Kozmetik Ürünler (4)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313207"/>
                  </a:ext>
                </a:extLst>
              </a:tr>
              <a:tr h="3500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Sensör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Teknolojileri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486648"/>
                  </a:ext>
                </a:extLst>
              </a:tr>
              <a:tr h="7213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Kaynakları/Teknolojileri (Güneş Enerjisi, Rüzgar Enerjisi, Jeotermal, </a:t>
                      </a:r>
                      <a:r>
                        <a:rPr lang="tr-TR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Hidrogüç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(1)</a:t>
                      </a:r>
                      <a:endParaRPr lang="tr-T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71726"/>
                  </a:ext>
                </a:extLst>
              </a:tr>
            </a:tbl>
          </a:graphicData>
        </a:graphic>
      </p:graphicFrame>
      <p:sp>
        <p:nvSpPr>
          <p:cNvPr id="3" name="Unvan 1"/>
          <p:cNvSpPr>
            <a:spLocks noGrp="1"/>
          </p:cNvSpPr>
          <p:nvPr>
            <p:ph type="title"/>
          </p:nvPr>
        </p:nvSpPr>
        <p:spPr>
          <a:xfrm>
            <a:off x="1147626" y="571557"/>
            <a:ext cx="10058400" cy="63868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YÖK 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100/2000 ÖNCELİKLİ ALANLAR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DOKTORA BURSLARI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/>
          </p:nvPr>
        </p:nvGraphicFramePr>
        <p:xfrm>
          <a:off x="1686095" y="2060496"/>
          <a:ext cx="8653687" cy="4189642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246971">
                  <a:extLst>
                    <a:ext uri="{9D8B030D-6E8A-4147-A177-3AD203B41FA5}">
                      <a16:colId xmlns:a16="http://schemas.microsoft.com/office/drawing/2014/main" val="1976835922"/>
                    </a:ext>
                  </a:extLst>
                </a:gridCol>
                <a:gridCol w="4897425">
                  <a:extLst>
                    <a:ext uri="{9D8B030D-6E8A-4147-A177-3AD203B41FA5}">
                      <a16:colId xmlns:a16="http://schemas.microsoft.com/office/drawing/2014/main" val="142685163"/>
                    </a:ext>
                  </a:extLst>
                </a:gridCol>
                <a:gridCol w="1509291">
                  <a:extLst>
                    <a:ext uri="{9D8B030D-6E8A-4147-A177-3AD203B41FA5}">
                      <a16:colId xmlns:a16="http://schemas.microsoft.com/office/drawing/2014/main" val="3797154724"/>
                    </a:ext>
                  </a:extLst>
                </a:gridCol>
              </a:tblGrid>
              <a:tr h="387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 Adı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</a:t>
                      </a:r>
                      <a:r>
                        <a:rPr lang="tr-TR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Bursiyer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3" marR="31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441463"/>
                  </a:ext>
                </a:extLst>
              </a:tr>
              <a:tr h="969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Kaynakları/Teknolojileri (Güneş</a:t>
                      </a:r>
                      <a:b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Enerjisi, Rüzgar Enerjisi, Jeotermal, </a:t>
                      </a: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Hidrogüç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(1)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Akıllı ve Yenilikçi Malzemeler (1)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309173"/>
                  </a:ext>
                </a:extLst>
              </a:tr>
              <a:tr h="6267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Makina 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 Nesil </a:t>
                      </a: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Kompozitler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Çok İşlevli </a:t>
                      </a: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Nanokompozit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Malzemeler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239498"/>
                  </a:ext>
                </a:extLst>
              </a:tr>
              <a:tr h="484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Biyomalzeme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Doku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8475219"/>
                  </a:ext>
                </a:extLst>
              </a:tr>
              <a:tr h="30872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Mühendisliği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Doğal ve Bitkisel Ürünler, Kozmetik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Ürünler (1)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177656"/>
                  </a:ext>
                </a:extLst>
              </a:tr>
              <a:tr h="3087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Akıllı ve Yenilikçi Malzemeler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Biyomalzeme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Doku </a:t>
                      </a:r>
                      <a:r>
                        <a:rPr lang="tr-TR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315878"/>
                  </a:ext>
                </a:extLst>
              </a:tr>
              <a:tr h="4847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MİKRO VE NANOTEKNOLOJİ 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Unvan 1"/>
          <p:cNvSpPr>
            <a:spLocks noGrp="1"/>
          </p:cNvSpPr>
          <p:nvPr>
            <p:ph type="title"/>
          </p:nvPr>
        </p:nvSpPr>
        <p:spPr>
          <a:xfrm>
            <a:off x="1147626" y="571557"/>
            <a:ext cx="10058400" cy="638683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YÖK 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100/2000 ÖNCELİKLİ ALANLAR </a:t>
            </a:r>
            <a:r>
              <a:rPr lang="tr-T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DOKTORA BURSLARI 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1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İçerik Yer Tutucusu"/>
          <p:cNvSpPr>
            <a:spLocks noGrp="1"/>
          </p:cNvSpPr>
          <p:nvPr>
            <p:ph sz="quarter" idx="1"/>
          </p:nvPr>
        </p:nvSpPr>
        <p:spPr>
          <a:xfrm>
            <a:off x="1109709" y="2181441"/>
            <a:ext cx="9996256" cy="19265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ARAŞTIRMA GELİŞTİRME FAALİYETLERİ</a:t>
            </a:r>
          </a:p>
        </p:txBody>
      </p:sp>
    </p:spTree>
    <p:extLst>
      <p:ext uri="{BB962C8B-B14F-4D97-AF65-F5344CB8AC3E}">
        <p14:creationId xmlns:p14="http://schemas.microsoft.com/office/powerpoint/2010/main" val="31644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2500" y="2404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YAYINLAR</a:t>
            </a:r>
            <a:endParaRPr lang="tr-T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6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57961" y="0"/>
            <a:ext cx="5269229" cy="132556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SCI YAYIN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ORTALAMALARI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480510"/>
              </p:ext>
            </p:extLst>
          </p:nvPr>
        </p:nvGraphicFramePr>
        <p:xfrm>
          <a:off x="6557961" y="1325563"/>
          <a:ext cx="5372097" cy="501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ikdörtgen 5"/>
          <p:cNvSpPr/>
          <p:nvPr/>
        </p:nvSpPr>
        <p:spPr>
          <a:xfrm>
            <a:off x="445770" y="548641"/>
            <a:ext cx="5394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 YAYINLARI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418188"/>
              </p:ext>
            </p:extLst>
          </p:nvPr>
        </p:nvGraphicFramePr>
        <p:xfrm>
          <a:off x="649604" y="1325563"/>
          <a:ext cx="5191125" cy="501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3336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2019  SCI YAYINLARI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270604"/>
              </p:ext>
            </p:extLst>
          </p:nvPr>
        </p:nvGraphicFramePr>
        <p:xfrm>
          <a:off x="1211580" y="1165860"/>
          <a:ext cx="10142220" cy="547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130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2899" y="0"/>
            <a:ext cx="10698481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2019 SCI YAYIN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ORTALAMALARI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105618"/>
              </p:ext>
            </p:extLst>
          </p:nvPr>
        </p:nvGraphicFramePr>
        <p:xfrm>
          <a:off x="720090" y="1325563"/>
          <a:ext cx="9441179" cy="529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677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2969" y="91757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2015 - 2019 YILLARI ORTALAMA ATIF SAYILARI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918768"/>
              </p:ext>
            </p:extLst>
          </p:nvPr>
        </p:nvGraphicFramePr>
        <p:xfrm>
          <a:off x="1371600" y="1676400"/>
          <a:ext cx="9429749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7999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YILI DİĞER YAYINLAR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952492"/>
              </p:ext>
            </p:extLst>
          </p:nvPr>
        </p:nvGraphicFramePr>
        <p:xfrm>
          <a:off x="838200" y="1457326"/>
          <a:ext cx="10515600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6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943101" y="654007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tr-TR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YILI BÜTÇE </a:t>
            </a:r>
            <a:r>
              <a:rPr lang="tr-TR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DAĞILIMI </a:t>
            </a:r>
            <a:endParaRPr lang="tr-TR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1529459" y="1912476"/>
          <a:ext cx="9144001" cy="4110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499">
                  <a:extLst>
                    <a:ext uri="{9D8B030D-6E8A-4147-A177-3AD203B41FA5}">
                      <a16:colId xmlns:a16="http://schemas.microsoft.com/office/drawing/2014/main" val="3034530783"/>
                    </a:ext>
                  </a:extLst>
                </a:gridCol>
                <a:gridCol w="2555154">
                  <a:extLst>
                    <a:ext uri="{9D8B030D-6E8A-4147-A177-3AD203B41FA5}">
                      <a16:colId xmlns:a16="http://schemas.microsoft.com/office/drawing/2014/main" val="703184579"/>
                    </a:ext>
                  </a:extLst>
                </a:gridCol>
                <a:gridCol w="2037348">
                  <a:extLst>
                    <a:ext uri="{9D8B030D-6E8A-4147-A177-3AD203B41FA5}">
                      <a16:colId xmlns:a16="http://schemas.microsoft.com/office/drawing/2014/main" val="761872029"/>
                    </a:ext>
                  </a:extLst>
                </a:gridCol>
              </a:tblGrid>
              <a:tr h="4558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KATMA  BÜTÇE  HARCAMA  KALEMLERİ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ÖDENEĞİ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HARCANAN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940353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 MAL VE HİZMET ALIM GİDERLERİ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(03.2 + 03.3 + 03.5 + 03.7 + 03.8)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112.200,00.-TL   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46.385,56</a:t>
                      </a:r>
                      <a:r>
                        <a:rPr kumimoji="0" lang="tr-TR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974949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03.2 Tüketime Yönelik Mal ve Malzeme Alımları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37.200,00.-TL  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10.068,81.-TL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23270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03.3 Yolluklar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52.000,00.-TL  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30.242,40.-TL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459733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03.5 Hizmet Alımları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14.500,00.-TL  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5.257,33.-TL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767866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03.7 Menkul Mal, Alım Bakım Onarım Giderleri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6.000,00.-TL 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637,20.-TL 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27031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03.8 Gayrimenkul Mal Bakım Onarım Giderleri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2.500,00.-TL   </a:t>
                      </a:r>
                      <a:endParaRPr kumimoji="0" lang="tr-T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179,82.-TL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643584"/>
                  </a:ext>
                </a:extLst>
              </a:tr>
              <a:tr h="4558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KATMA  BÜTÇE  TOPLAMI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112.200,00.-TL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46.385,56 TL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9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549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3425" y="133667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BİLDİRİ SAYISI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245721"/>
              </p:ext>
            </p:extLst>
          </p:nvPr>
        </p:nvGraphicFramePr>
        <p:xfrm>
          <a:off x="628651" y="1459230"/>
          <a:ext cx="10725149" cy="504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200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6461" y="2220301"/>
            <a:ext cx="10515600" cy="1325563"/>
          </a:xfrm>
        </p:spPr>
        <p:txBody>
          <a:bodyPr/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PROJELER</a:t>
            </a:r>
            <a:endParaRPr lang="tr-T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74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6770" y="239395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TÜBİTAK PROJELERİ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988302"/>
              </p:ext>
            </p:extLst>
          </p:nvPr>
        </p:nvGraphicFramePr>
        <p:xfrm>
          <a:off x="1005840" y="1405890"/>
          <a:ext cx="9978389" cy="483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2134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3290" cy="1325563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ULUSALARARASI PROJELER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639308"/>
              </p:ext>
            </p:extLst>
          </p:nvPr>
        </p:nvGraphicFramePr>
        <p:xfrm>
          <a:off x="838200" y="1676400"/>
          <a:ext cx="9780270" cy="44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4273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– 2019 BAP PROJELERİ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749980"/>
              </p:ext>
            </p:extLst>
          </p:nvPr>
        </p:nvGraphicFramePr>
        <p:xfrm>
          <a:off x="685800" y="1676400"/>
          <a:ext cx="10667999" cy="469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178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764382"/>
              </p:ext>
            </p:extLst>
          </p:nvPr>
        </p:nvGraphicFramePr>
        <p:xfrm>
          <a:off x="137160" y="868682"/>
          <a:ext cx="11921489" cy="3986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60">
                  <a:extLst>
                    <a:ext uri="{9D8B030D-6E8A-4147-A177-3AD203B41FA5}">
                      <a16:colId xmlns:a16="http://schemas.microsoft.com/office/drawing/2014/main" val="1038627712"/>
                    </a:ext>
                  </a:extLst>
                </a:gridCol>
                <a:gridCol w="4074801">
                  <a:extLst>
                    <a:ext uri="{9D8B030D-6E8A-4147-A177-3AD203B41FA5}">
                      <a16:colId xmlns:a16="http://schemas.microsoft.com/office/drawing/2014/main" val="466050805"/>
                    </a:ext>
                  </a:extLst>
                </a:gridCol>
                <a:gridCol w="3276398">
                  <a:extLst>
                    <a:ext uri="{9D8B030D-6E8A-4147-A177-3AD203B41FA5}">
                      <a16:colId xmlns:a16="http://schemas.microsoft.com/office/drawing/2014/main" val="1879273813"/>
                    </a:ext>
                  </a:extLst>
                </a:gridCol>
                <a:gridCol w="1689930">
                  <a:extLst>
                    <a:ext uri="{9D8B030D-6E8A-4147-A177-3AD203B41FA5}">
                      <a16:colId xmlns:a16="http://schemas.microsoft.com/office/drawing/2014/main" val="1130186384"/>
                    </a:ext>
                  </a:extLst>
                </a:gridCol>
              </a:tblGrid>
              <a:tr h="460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 BİRİM</a:t>
                      </a:r>
                      <a:endParaRPr lang="tr-TR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20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extLst>
                  <a:ext uri="{0D108BD9-81ED-4DB2-BD59-A6C34878D82A}">
                    <a16:rowId xmlns:a16="http://schemas.microsoft.com/office/drawing/2014/main" val="2870310309"/>
                  </a:ext>
                </a:extLst>
              </a:tr>
              <a:tr h="585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Yapay Zeka Alanında Ulusal Strateji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Arayışları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Uluslararası Bilgisayar Enstitüsü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 Bilgisayar Mühendisliği Bölümü </a:t>
                      </a: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Ekim 2019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364761745"/>
                  </a:ext>
                </a:extLst>
              </a:tr>
              <a:tr h="58878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Biyomühendislik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Hücre Kültürü ve Virüs İzolasyonu Kursu </a:t>
                      </a: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Tıp Fakültesi İle </a:t>
                      </a: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Bölümü 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 – 05 Eylül 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363889633"/>
                  </a:ext>
                </a:extLst>
              </a:tr>
              <a:tr h="2943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Ulusal 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Kongresi </a:t>
                      </a: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Bölümü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3891094193"/>
                  </a:ext>
                </a:extLst>
              </a:tr>
              <a:tr h="5762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Novel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Fluidic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Tecnologies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(IV.) Workshop </a:t>
                      </a: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Bölümü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(Planlanmış)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347331926"/>
                  </a:ext>
                </a:extLst>
              </a:tr>
              <a:tr h="2943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 Mühendisliği ve </a:t>
                      </a:r>
                      <a:r>
                        <a:rPr lang="tr-T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Biyoinformatik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Bölümü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534202943"/>
                  </a:ext>
                </a:extLst>
              </a:tr>
              <a:tr h="2943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II. Alg Teknolojisi Sempozyumu </a:t>
                      </a: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Biyomühendislik</a:t>
                      </a: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Bölümü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1921982532"/>
                  </a:ext>
                </a:extLst>
              </a:tr>
              <a:tr h="339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 Mühendisliği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Uluslararası Deri Mühendisliği Kongresi</a:t>
                      </a: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Deri Mühendisliği Bölümü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10-11 Ekim 2019</a:t>
                      </a:r>
                    </a:p>
                  </a:txBody>
                  <a:tcPr marL="50827" marR="50827" marT="0" marB="0"/>
                </a:tc>
                <a:extLst>
                  <a:ext uri="{0D108BD9-81ED-4DB2-BD59-A6C34878D82A}">
                    <a16:rowId xmlns:a16="http://schemas.microsoft.com/office/drawing/2014/main" val="404474444"/>
                  </a:ext>
                </a:extLst>
              </a:tr>
            </a:tbl>
          </a:graphicData>
        </a:graphic>
      </p:graphicFrame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855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24485"/>
              </p:ext>
            </p:extLst>
          </p:nvPr>
        </p:nvGraphicFramePr>
        <p:xfrm>
          <a:off x="240030" y="1005840"/>
          <a:ext cx="11830049" cy="469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6260">
                  <a:extLst>
                    <a:ext uri="{9D8B030D-6E8A-4147-A177-3AD203B41FA5}">
                      <a16:colId xmlns:a16="http://schemas.microsoft.com/office/drawing/2014/main" val="466059431"/>
                    </a:ext>
                  </a:extLst>
                </a:gridCol>
                <a:gridCol w="4340340">
                  <a:extLst>
                    <a:ext uri="{9D8B030D-6E8A-4147-A177-3AD203B41FA5}">
                      <a16:colId xmlns:a16="http://schemas.microsoft.com/office/drawing/2014/main" val="2421022274"/>
                    </a:ext>
                  </a:extLst>
                </a:gridCol>
                <a:gridCol w="2937510">
                  <a:extLst>
                    <a:ext uri="{9D8B030D-6E8A-4147-A177-3AD203B41FA5}">
                      <a16:colId xmlns:a16="http://schemas.microsoft.com/office/drawing/2014/main" val="2219856205"/>
                    </a:ext>
                  </a:extLst>
                </a:gridCol>
                <a:gridCol w="1805939">
                  <a:extLst>
                    <a:ext uri="{9D8B030D-6E8A-4147-A177-3AD203B41FA5}">
                      <a16:colId xmlns:a16="http://schemas.microsoft.com/office/drawing/2014/main" val="207782925"/>
                    </a:ext>
                  </a:extLst>
                </a:gridCol>
              </a:tblGrid>
              <a:tr h="10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extLst>
                  <a:ext uri="{0D108BD9-81ED-4DB2-BD59-A6C34878D82A}">
                    <a16:rowId xmlns:a16="http://schemas.microsoft.com/office/drawing/2014/main" val="126770639"/>
                  </a:ext>
                </a:extLst>
              </a:tr>
              <a:tr h="25596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 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Thermophysical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Advanced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THERMAM 2019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Dr. Şebnem TAVMAN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22-24 Eylül 2019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3337333732"/>
                  </a:ext>
                </a:extLst>
              </a:tr>
              <a:tr h="1706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Congress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Approaches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Dustry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Gıda Mühendisliği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Bölümü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Nisan 2021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3431339599"/>
                  </a:ext>
                </a:extLst>
              </a:tr>
              <a:tr h="853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Ürünleri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Meltem SERDAROĞLU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532216074"/>
                  </a:ext>
                </a:extLst>
              </a:tr>
              <a:tr h="42660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Strategy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Temelli Eğitim: Strateji ve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Seminer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Süheyda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ATALAY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1953989106"/>
                  </a:ext>
                </a:extLst>
              </a:tr>
              <a:tr h="4266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Management of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Geothermal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Recovery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Energiy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Jeotermal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Suyun Bütünleşik Yönetimi: Enerji ve Su Geri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Kazanımı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Seminer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Nalan KABAY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2475223431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240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143372"/>
              </p:ext>
            </p:extLst>
          </p:nvPr>
        </p:nvGraphicFramePr>
        <p:xfrm>
          <a:off x="146685" y="845820"/>
          <a:ext cx="11898629" cy="5175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034">
                  <a:extLst>
                    <a:ext uri="{9D8B030D-6E8A-4147-A177-3AD203B41FA5}">
                      <a16:colId xmlns:a16="http://schemas.microsoft.com/office/drawing/2014/main" val="4048913672"/>
                    </a:ext>
                  </a:extLst>
                </a:gridCol>
                <a:gridCol w="5631828">
                  <a:extLst>
                    <a:ext uri="{9D8B030D-6E8A-4147-A177-3AD203B41FA5}">
                      <a16:colId xmlns:a16="http://schemas.microsoft.com/office/drawing/2014/main" val="1434287507"/>
                    </a:ext>
                  </a:extLst>
                </a:gridCol>
                <a:gridCol w="2904345">
                  <a:extLst>
                    <a:ext uri="{9D8B030D-6E8A-4147-A177-3AD203B41FA5}">
                      <a16:colId xmlns:a16="http://schemas.microsoft.com/office/drawing/2014/main" val="1950099261"/>
                    </a:ext>
                  </a:extLst>
                </a:gridCol>
                <a:gridCol w="1733422">
                  <a:extLst>
                    <a:ext uri="{9D8B030D-6E8A-4147-A177-3AD203B41FA5}">
                      <a16:colId xmlns:a16="http://schemas.microsoft.com/office/drawing/2014/main" val="1557153118"/>
                    </a:ext>
                  </a:extLst>
                </a:gridCol>
              </a:tblGrid>
              <a:tr h="110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746113779"/>
                  </a:ext>
                </a:extLst>
              </a:tr>
              <a:tr h="575659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Applications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Fonksyionel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Malzemeler ve Uygulamaları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Dr. Oğuz BAYRAKTAR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2350220076"/>
                  </a:ext>
                </a:extLst>
              </a:tr>
              <a:tr h="5756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Biotransformation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Natural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Doğal Bileşiklerin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Bioytransformasyonu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Dr. Oğuz BAYRAKTAR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2497705477"/>
                  </a:ext>
                </a:extLst>
              </a:tr>
              <a:tr h="5756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Environment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Enerji – Çevre ve Süreç Güvenliği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Mustafa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DEMİRCİOĞLU ile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Uluslararası </a:t>
                      </a:r>
                      <a:r>
                        <a:rPr lang="tr-TR" sz="18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Environment Kongre Yetkilileri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– 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98" marR="29898" marT="0" marB="0"/>
                </a:tc>
                <a:extLst>
                  <a:ext uri="{0D108BD9-81ED-4DB2-BD59-A6C34878D82A}">
                    <a16:rowId xmlns:a16="http://schemas.microsoft.com/office/drawing/2014/main" val="2887064895"/>
                  </a:ext>
                </a:extLst>
              </a:tr>
              <a:tr h="57565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Control in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Rafiner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Petrochemical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Rafineri ve Petrokimya Endüstrisinde Süreç Modelleme &amp;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Simulasyon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Kontrol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Dr. Yavuz ÖZÇELİK  ile TÜPRAŞ ve PETKİM Firmaları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2023 - 2024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796377308"/>
                  </a:ext>
                </a:extLst>
              </a:tr>
              <a:tr h="1327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Gıda Mühendisliği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THERMAM 2019 6</a:t>
                      </a:r>
                      <a:r>
                        <a:rPr lang="tr-T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Conference: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Thermophysical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Şebnem TAVMAN Başkanlığında ve Doç. Dr. Mehmet SARIKANAT ve Dr. </a:t>
                      </a:r>
                      <a:r>
                        <a:rPr lang="tr-TR" sz="18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Üy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Lütfiye ALTAY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22-24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201604048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9651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003159"/>
              </p:ext>
            </p:extLst>
          </p:nvPr>
        </p:nvGraphicFramePr>
        <p:xfrm>
          <a:off x="146685" y="946609"/>
          <a:ext cx="11898629" cy="5753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805">
                  <a:extLst>
                    <a:ext uri="{9D8B030D-6E8A-4147-A177-3AD203B41FA5}">
                      <a16:colId xmlns:a16="http://schemas.microsoft.com/office/drawing/2014/main" val="4048913672"/>
                    </a:ext>
                  </a:extLst>
                </a:gridCol>
                <a:gridCol w="5646420">
                  <a:extLst>
                    <a:ext uri="{9D8B030D-6E8A-4147-A177-3AD203B41FA5}">
                      <a16:colId xmlns:a16="http://schemas.microsoft.com/office/drawing/2014/main" val="1434287507"/>
                    </a:ext>
                  </a:extLst>
                </a:gridCol>
                <a:gridCol w="3030982">
                  <a:extLst>
                    <a:ext uri="{9D8B030D-6E8A-4147-A177-3AD203B41FA5}">
                      <a16:colId xmlns:a16="http://schemas.microsoft.com/office/drawing/2014/main" val="1950099261"/>
                    </a:ext>
                  </a:extLst>
                </a:gridCol>
                <a:gridCol w="1733422">
                  <a:extLst>
                    <a:ext uri="{9D8B030D-6E8A-4147-A177-3AD203B41FA5}">
                      <a16:colId xmlns:a16="http://schemas.microsoft.com/office/drawing/2014/main" val="1557153118"/>
                    </a:ext>
                  </a:extLst>
                </a:gridCol>
              </a:tblGrid>
              <a:tr h="455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746113779"/>
                  </a:ext>
                </a:extLst>
              </a:tr>
              <a:tr h="113528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Makine Müh.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tr-T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Rostoker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Conference: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Thermophysical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Technical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Thermodynamics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– 24 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3349473353"/>
                  </a:ext>
                </a:extLst>
              </a:tr>
              <a:tr h="113528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Conductive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Polymers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Management 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Applications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112658130"/>
                  </a:ext>
                </a:extLst>
              </a:tr>
              <a:tr h="5676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KOMPEGE 2020 V. 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Composite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Symposium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Rasim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İPEK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680904558"/>
                  </a:ext>
                </a:extLst>
              </a:tr>
              <a:tr h="5098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Ege Enerji 9, Uluslararası Ege Enerji Sempozyumu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Ali GÜNGÖR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994689077"/>
                  </a:ext>
                </a:extLst>
              </a:tr>
              <a:tr h="8572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kumimoji="0" lang="tr-T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tr-T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Automotive Application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3061089842"/>
                  </a:ext>
                </a:extLst>
              </a:tr>
              <a:tr h="9729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tr-T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Conference: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Thermophysical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719375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5162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135773"/>
              </p:ext>
            </p:extLst>
          </p:nvPr>
        </p:nvGraphicFramePr>
        <p:xfrm>
          <a:off x="160019" y="994411"/>
          <a:ext cx="11898629" cy="4783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911">
                  <a:extLst>
                    <a:ext uri="{9D8B030D-6E8A-4147-A177-3AD203B41FA5}">
                      <a16:colId xmlns:a16="http://schemas.microsoft.com/office/drawing/2014/main" val="4048913672"/>
                    </a:ext>
                  </a:extLst>
                </a:gridCol>
                <a:gridCol w="5554980">
                  <a:extLst>
                    <a:ext uri="{9D8B030D-6E8A-4147-A177-3AD203B41FA5}">
                      <a16:colId xmlns:a16="http://schemas.microsoft.com/office/drawing/2014/main" val="1434287507"/>
                    </a:ext>
                  </a:extLst>
                </a:gridCol>
                <a:gridCol w="3044316">
                  <a:extLst>
                    <a:ext uri="{9D8B030D-6E8A-4147-A177-3AD203B41FA5}">
                      <a16:colId xmlns:a16="http://schemas.microsoft.com/office/drawing/2014/main" val="1950099261"/>
                    </a:ext>
                  </a:extLst>
                </a:gridCol>
                <a:gridCol w="1733422">
                  <a:extLst>
                    <a:ext uri="{9D8B030D-6E8A-4147-A177-3AD203B41FA5}">
                      <a16:colId xmlns:a16="http://schemas.microsoft.com/office/drawing/2014/main" val="1557153118"/>
                    </a:ext>
                  </a:extLst>
                </a:gridCol>
              </a:tblGrid>
              <a:tr h="49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2746113779"/>
                  </a:ext>
                </a:extLst>
              </a:tr>
              <a:tr h="11287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Makine Müh.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tr-TR" sz="1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Rostoker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Conference: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Thermophysical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Thermodyamic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3349473353"/>
                  </a:ext>
                </a:extLst>
              </a:tr>
              <a:tr h="9489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tr-T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Additive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Manufacturing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Mehmet SARIKANAT ve Dr. Öğretim Üyesi Lütfiye ALTAY Organizasyonuyla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extLst>
                  <a:ext uri="{0D108BD9-81ED-4DB2-BD59-A6C34878D82A}">
                    <a16:rowId xmlns:a16="http://schemas.microsoft.com/office/drawing/2014/main" val="131381187"/>
                  </a:ext>
                </a:extLst>
              </a:tr>
              <a:tr h="94892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Tekstil Müh.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Uluslararası İzmir Tekstil ve Hazır Giyim  Sempozyumu (IITAS 2020 – XV. International İzmir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Apparel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Symposium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E. Perrin AKÇAKOCA KUMBASAR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– 31 Ekim 2020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403476"/>
                  </a:ext>
                </a:extLst>
              </a:tr>
              <a:tr h="63261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AITAE 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– AEGEAN 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Advanced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Conference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Arzu MARMARALI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6-8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Ekim 2021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080196"/>
                  </a:ext>
                </a:extLst>
              </a:tr>
              <a:tr h="63261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0" marR="38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DENİM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Doç.</a:t>
                      </a:r>
                      <a:r>
                        <a:rPr lang="tr-TR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Dr. Tuba BEDEZ ÜTE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Ekim 2022</a:t>
                      </a:r>
                      <a:endParaRPr kumimoji="0" lang="tr-T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272921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199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0762" y="20356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DÖNER SERMAYE BİLGİLERİ</a:t>
            </a:r>
            <a:endParaRPr lang="tr-T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961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711458"/>
              </p:ext>
            </p:extLst>
          </p:nvPr>
        </p:nvGraphicFramePr>
        <p:xfrm>
          <a:off x="380047" y="1271588"/>
          <a:ext cx="11477625" cy="3257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472">
                  <a:extLst>
                    <a:ext uri="{9D8B030D-6E8A-4147-A177-3AD203B41FA5}">
                      <a16:colId xmlns:a16="http://schemas.microsoft.com/office/drawing/2014/main" val="3292773944"/>
                    </a:ext>
                  </a:extLst>
                </a:gridCol>
                <a:gridCol w="4287519">
                  <a:extLst>
                    <a:ext uri="{9D8B030D-6E8A-4147-A177-3AD203B41FA5}">
                      <a16:colId xmlns:a16="http://schemas.microsoft.com/office/drawing/2014/main" val="2586090016"/>
                    </a:ext>
                  </a:extLst>
                </a:gridCol>
                <a:gridCol w="3103116">
                  <a:extLst>
                    <a:ext uri="{9D8B030D-6E8A-4147-A177-3AD203B41FA5}">
                      <a16:colId xmlns:a16="http://schemas.microsoft.com/office/drawing/2014/main" val="3117305714"/>
                    </a:ext>
                  </a:extLst>
                </a:gridCol>
                <a:gridCol w="2037518">
                  <a:extLst>
                    <a:ext uri="{9D8B030D-6E8A-4147-A177-3AD203B41FA5}">
                      <a16:colId xmlns:a16="http://schemas.microsoft.com/office/drawing/2014/main" val="3867534452"/>
                    </a:ext>
                  </a:extLst>
                </a:gridCol>
              </a:tblGrid>
              <a:tr h="52863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Tekstil </a:t>
                      </a:r>
                      <a:r>
                        <a:rPr lang="tr-T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tr-TR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KONGRE/SEMPOZYUM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DÜZENLEYEN </a:t>
                      </a:r>
                    </a:p>
                  </a:txBody>
                  <a:tcPr marL="50827" marR="50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TARİH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27" marR="50827" marT="0" marB="0" anchor="ctr"/>
                </a:tc>
                <a:extLst>
                  <a:ext uri="{0D108BD9-81ED-4DB2-BD59-A6C34878D82A}">
                    <a16:rowId xmlns:a16="http://schemas.microsoft.com/office/drawing/2014/main" val="503552049"/>
                  </a:ext>
                </a:extLst>
              </a:tr>
              <a:tr h="967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IITAS 2023 – XVI. International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Izmir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Apparel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Symposium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E. Perrin AKÇAKOCA KUMBASAR Başkanlığında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 2023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869340"/>
                  </a:ext>
                </a:extLst>
              </a:tr>
              <a:tr h="4838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 Koruma ve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Fotokromik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Tekstiller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E. Perrin AKÇAKOCA KUMBASAR Başkanlığında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Kasım 2024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886218"/>
                  </a:ext>
                </a:extLst>
              </a:tr>
              <a:tr h="763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Nanolifler</a:t>
                      </a: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Dünü, Bugünü ve Geleceği </a:t>
                      </a:r>
                      <a:r>
                        <a:rPr lang="tr-T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Çalıştayı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Dr. E. Perrin AKÇAKOCA KUMBASAR Başkanlığında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Aralık 2024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329454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328986" y="214454"/>
            <a:ext cx="5534025" cy="73215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KONGRE/SEMPOZYUM</a:t>
            </a:r>
            <a:r>
              <a:rPr lang="en-US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3332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4442" y="500062"/>
            <a:ext cx="10058400" cy="571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AKADEMİK PERFORMANS ARTTIRMA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0325" y="1700213"/>
            <a:ext cx="8343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EĞİTİM-ÖĞRETİM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YAYIN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SANAYİ İŞBİRLİĞİ (DANIŞMANLIK)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İDARİ GÖREV</a:t>
            </a:r>
          </a:p>
        </p:txBody>
      </p:sp>
    </p:spTree>
    <p:extLst>
      <p:ext uri="{BB962C8B-B14F-4D97-AF65-F5344CB8AC3E}">
        <p14:creationId xmlns:p14="http://schemas.microsoft.com/office/powerpoint/2010/main" val="1359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4442" y="500062"/>
            <a:ext cx="10058400" cy="571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 PLANLARI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GÜNCELLEME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Sİ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0324" y="1700213"/>
            <a:ext cx="7915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ÖNCELİKLİ ALANLAR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PAYDAŞ GÖRÜŞLERİ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ULUSLARARASI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YENİLİKLER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900112" y="4083189"/>
            <a:ext cx="10058400" cy="57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YÖNTEMLERİNİN GELİŞTİRİLMESİ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2245993" y="4934903"/>
            <a:ext cx="8712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 ARAÇLARININ KULLANIMI</a:t>
            </a:r>
            <a:endParaRPr lang="tr-TR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743200"/>
            <a:ext cx="10058400" cy="3125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spc="-50" dirty="0" smtClean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TEŞEKKÜRLER</a:t>
            </a:r>
            <a:endParaRPr lang="tr-TR" sz="4800" b="1" spc="-50" dirty="0">
              <a:solidFill>
                <a:srgbClr val="C0000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10312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DÖNER SERMAYE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GELİRLERİ</a:t>
            </a:r>
            <a:b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(2019 İlk 6 Ay) </a:t>
            </a:r>
            <a:endParaRPr lang="tr-T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/>
          </p:nvPr>
        </p:nvGraphicFramePr>
        <p:xfrm>
          <a:off x="609600" y="1557852"/>
          <a:ext cx="4997180" cy="3098040"/>
        </p:xfrm>
        <a:graphic>
          <a:graphicData uri="http://schemas.openxmlformats.org/drawingml/2006/table">
            <a:tbl>
              <a:tblPr/>
              <a:tblGrid>
                <a:gridCol w="327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Ekmek Gelirleri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804.115,60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 Gelirleri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220.527,99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 Gelirleri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103.826,39</a:t>
                      </a:r>
                      <a:endParaRPr lang="tr-TR" sz="24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Kurs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5.718,51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 Gelirleri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138.796,65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Bağışlar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16.000,00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 Sanayi İşbirliği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189.690,66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GELİRLER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1.478.675,80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1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584268"/>
              </p:ext>
            </p:extLst>
          </p:nvPr>
        </p:nvGraphicFramePr>
        <p:xfrm>
          <a:off x="6010184" y="2220094"/>
          <a:ext cx="5808436" cy="243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0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Yer Tutucus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4023565"/>
              </p:ext>
            </p:extLst>
          </p:nvPr>
        </p:nvGraphicFramePr>
        <p:xfrm>
          <a:off x="771818" y="556035"/>
          <a:ext cx="10656276" cy="4835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035">
                  <a:extLst>
                    <a:ext uri="{9D8B030D-6E8A-4147-A177-3AD203B41FA5}">
                      <a16:colId xmlns:a16="http://schemas.microsoft.com/office/drawing/2014/main" val="521171051"/>
                    </a:ext>
                  </a:extLst>
                </a:gridCol>
                <a:gridCol w="1844014">
                  <a:extLst>
                    <a:ext uri="{9D8B030D-6E8A-4147-A177-3AD203B41FA5}">
                      <a16:colId xmlns:a16="http://schemas.microsoft.com/office/drawing/2014/main" val="3826353386"/>
                    </a:ext>
                  </a:extLst>
                </a:gridCol>
                <a:gridCol w="2225408">
                  <a:extLst>
                    <a:ext uri="{9D8B030D-6E8A-4147-A177-3AD203B41FA5}">
                      <a16:colId xmlns:a16="http://schemas.microsoft.com/office/drawing/2014/main" val="2717009661"/>
                    </a:ext>
                  </a:extLst>
                </a:gridCol>
                <a:gridCol w="2757819">
                  <a:extLst>
                    <a:ext uri="{9D8B030D-6E8A-4147-A177-3AD203B41FA5}">
                      <a16:colId xmlns:a16="http://schemas.microsoft.com/office/drawing/2014/main" val="2635914342"/>
                    </a:ext>
                  </a:extLst>
                </a:gridCol>
              </a:tblGrid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GELİR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(İlk 6 Ay)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861486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Kurs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25.737,04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18.106,48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5.718,51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942263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19.677,96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15.825,93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961796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168.710,87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270.383,41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138.796,65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372423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428.060,35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430.459,43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220.527,99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87067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Sanayi İşbirliği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56.000,00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207.599,14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189.690,66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527255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215.198,62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183.647,89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103.826,39</a:t>
                      </a:r>
                      <a:endParaRPr lang="tr-TR" sz="24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62552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Ekmek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1.358.219,71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1.522.555,59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804.115,60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964642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Bağış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13.250,00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16.000,00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300121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Geliri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18.753,98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4.954,29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896644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2.295.858,53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2.666.782,16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1.478.675,80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046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3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877639"/>
              </p:ext>
            </p:extLst>
          </p:nvPr>
        </p:nvGraphicFramePr>
        <p:xfrm>
          <a:off x="518746" y="589081"/>
          <a:ext cx="11298117" cy="5899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823">
                  <a:extLst>
                    <a:ext uri="{9D8B030D-6E8A-4147-A177-3AD203B41FA5}">
                      <a16:colId xmlns:a16="http://schemas.microsoft.com/office/drawing/2014/main" val="1050067654"/>
                    </a:ext>
                  </a:extLst>
                </a:gridCol>
                <a:gridCol w="2689254">
                  <a:extLst>
                    <a:ext uri="{9D8B030D-6E8A-4147-A177-3AD203B41FA5}">
                      <a16:colId xmlns:a16="http://schemas.microsoft.com/office/drawing/2014/main" val="178666581"/>
                    </a:ext>
                  </a:extLst>
                </a:gridCol>
                <a:gridCol w="1910924">
                  <a:extLst>
                    <a:ext uri="{9D8B030D-6E8A-4147-A177-3AD203B41FA5}">
                      <a16:colId xmlns:a16="http://schemas.microsoft.com/office/drawing/2014/main" val="1772520033"/>
                    </a:ext>
                  </a:extLst>
                </a:gridCol>
                <a:gridCol w="2838116">
                  <a:extLst>
                    <a:ext uri="{9D8B030D-6E8A-4147-A177-3AD203B41FA5}">
                      <a16:colId xmlns:a16="http://schemas.microsoft.com/office/drawing/2014/main" val="2552066679"/>
                    </a:ext>
                  </a:extLst>
                </a:gridCol>
              </a:tblGrid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(ilk 6 ay)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147706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Kurs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741637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307127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897864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Rapor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546490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Sanayi İşbirliği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293642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55888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Ekmek Bedeli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836663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Bağış Bedeli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205324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Geliri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778500"/>
                  </a:ext>
                </a:extLst>
              </a:tr>
              <a:tr h="536331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9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3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285" y="471976"/>
            <a:ext cx="9144000" cy="644647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 PROJELERİ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840345"/>
              </p:ext>
            </p:extLst>
          </p:nvPr>
        </p:nvGraphicFramePr>
        <p:xfrm>
          <a:off x="536183" y="1321301"/>
          <a:ext cx="10926204" cy="3412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8373">
                  <a:extLst>
                    <a:ext uri="{9D8B030D-6E8A-4147-A177-3AD203B41FA5}">
                      <a16:colId xmlns:a16="http://schemas.microsoft.com/office/drawing/2014/main" val="3508057656"/>
                    </a:ext>
                  </a:extLst>
                </a:gridCol>
                <a:gridCol w="2602094">
                  <a:extLst>
                    <a:ext uri="{9D8B030D-6E8A-4147-A177-3AD203B41FA5}">
                      <a16:colId xmlns:a16="http://schemas.microsoft.com/office/drawing/2014/main" val="2897042511"/>
                    </a:ext>
                  </a:extLst>
                </a:gridCol>
                <a:gridCol w="3975737">
                  <a:extLst>
                    <a:ext uri="{9D8B030D-6E8A-4147-A177-3AD203B41FA5}">
                      <a16:colId xmlns:a16="http://schemas.microsoft.com/office/drawing/2014/main" val="2196866883"/>
                    </a:ext>
                  </a:extLst>
                </a:gridCol>
              </a:tblGrid>
              <a:tr h="743149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DEVAM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EDEN 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BAP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PROJELERİ SAYISI: 186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BÜTÇ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2.021.874,05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TL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00289"/>
                  </a:ext>
                </a:extLst>
              </a:tr>
              <a:tr h="652605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TÜRÜ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SAYISI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BÜTÇESİ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98382"/>
                  </a:ext>
                </a:extLst>
              </a:tr>
              <a:tr h="71194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ARAŞTIRMA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1.508.927,54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TL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6567"/>
                  </a:ext>
                </a:extLst>
              </a:tr>
              <a:tr h="65260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 LİSANS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330.437,96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TL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78668"/>
                  </a:ext>
                </a:extLst>
              </a:tr>
              <a:tr h="65260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182.508,55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TL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4634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61127"/>
              </p:ext>
            </p:extLst>
          </p:nvPr>
        </p:nvGraphicFramePr>
        <p:xfrm>
          <a:off x="536183" y="4917156"/>
          <a:ext cx="10926204" cy="161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4136">
                  <a:extLst>
                    <a:ext uri="{9D8B030D-6E8A-4147-A177-3AD203B41FA5}">
                      <a16:colId xmlns:a16="http://schemas.microsoft.com/office/drawing/2014/main" val="3428814042"/>
                    </a:ext>
                  </a:extLst>
                </a:gridCol>
                <a:gridCol w="3642068">
                  <a:extLst>
                    <a:ext uri="{9D8B030D-6E8A-4147-A177-3AD203B41FA5}">
                      <a16:colId xmlns:a16="http://schemas.microsoft.com/office/drawing/2014/main" val="3011415082"/>
                    </a:ext>
                  </a:extLst>
                </a:gridCol>
              </a:tblGrid>
              <a:tr h="805978">
                <a:tc>
                  <a:txBody>
                    <a:bodyPr/>
                    <a:lstStyle/>
                    <a:p>
                      <a:r>
                        <a:rPr lang="tr-TR" dirty="0" smtClean="0"/>
                        <a:t>DEVAM</a:t>
                      </a:r>
                      <a:r>
                        <a:rPr lang="tr-TR" baseline="0" dirty="0" smtClean="0"/>
                        <a:t> EDEN LİSANS PROJE SAYISI:3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 BÜTÇESİ: 5.935,67</a:t>
                      </a:r>
                      <a:r>
                        <a:rPr lang="en-US" dirty="0" smtClean="0"/>
                        <a:t> TL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270163"/>
                  </a:ext>
                </a:extLst>
              </a:tr>
              <a:tr h="805978">
                <a:tc>
                  <a:txBody>
                    <a:bodyPr/>
                    <a:lstStyle/>
                    <a:p>
                      <a:r>
                        <a:rPr lang="tr-TR" dirty="0" smtClean="0"/>
                        <a:t>ÖNCELİKLİ ALAN:1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 BÜTÇESİ:187.471,3</a:t>
                      </a:r>
                      <a:r>
                        <a:rPr lang="en-US" dirty="0" smtClean="0"/>
                        <a:t>0 TL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24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3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2802</Words>
  <Application>Microsoft Office PowerPoint</Application>
  <PresentationFormat>Geniş ekran</PresentationFormat>
  <Paragraphs>1371</Paragraphs>
  <Slides>53</Slides>
  <Notes>28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62" baseType="lpstr">
      <vt:lpstr>Arial</vt:lpstr>
      <vt:lpstr>Arial Narrow</vt:lpstr>
      <vt:lpstr>Book Antiqua</vt:lpstr>
      <vt:lpstr>Calibri</vt:lpstr>
      <vt:lpstr>Calibri Light</vt:lpstr>
      <vt:lpstr>Times New Roman</vt:lpstr>
      <vt:lpstr>Verdana</vt:lpstr>
      <vt:lpstr>Wingdings</vt:lpstr>
      <vt:lpstr>Office Teması</vt:lpstr>
      <vt:lpstr>   AKADEMİK  GENEL KURUL </vt:lpstr>
      <vt:lpstr>SUNUM ÖZETİ</vt:lpstr>
      <vt:lpstr>PowerPoint Sunusu</vt:lpstr>
      <vt:lpstr>PowerPoint Sunusu</vt:lpstr>
      <vt:lpstr>DÖNER SERMAYE BİLGİLERİ</vt:lpstr>
      <vt:lpstr>DÖNER SERMAYE GELİRLERİ  (2019 İlk 6 Ay) </vt:lpstr>
      <vt:lpstr>PowerPoint Sunusu</vt:lpstr>
      <vt:lpstr>PowerPoint Sunusu</vt:lpstr>
      <vt:lpstr>PowerPoint Sunusu</vt:lpstr>
      <vt:lpstr>PowerPoint Sunusu</vt:lpstr>
      <vt:lpstr>MEVCUT AKADEMİK KADRO DURUMU</vt:lpstr>
      <vt:lpstr>  EĞİTİM-ÖĞRETİM  </vt:lpstr>
      <vt:lpstr>2018–2019 LYS SONUÇLARI  </vt:lpstr>
      <vt:lpstr>PowerPoint Sunusu</vt:lpstr>
      <vt:lpstr>2018 - 2019 EĞİTİM-ÖĞRETİM YILI MEVCUT ÖĞRENCİ SAYILARI (Hazırlık Sınıfı Dahil)</vt:lpstr>
      <vt:lpstr>SON BEŞ YILDA LİSANS PROGRAMINDAN MEZUN OLAN ÖĞRENCİ SAYILARI</vt:lpstr>
      <vt:lpstr>ÇİFT ANADAL - YAN DAL ÖĞRENCİ SAYILARI  </vt:lpstr>
      <vt:lpstr>YATAY VE DİKEY GEÇİŞ ÖĞRENCİ SAYILARI </vt:lpstr>
      <vt:lpstr>“IAESTE” ÖĞRENCİ SAYILARI  </vt:lpstr>
      <vt:lpstr>YABANCI ÖĞRENCİ SAYILARI </vt:lpstr>
      <vt:lpstr>ERASMUS PROGRAMI  (Lisans, Lisansüstü  Düzeyi) </vt:lpstr>
      <vt:lpstr>ERASMUS STAJ ÖĞRENCİ SAYILARI </vt:lpstr>
      <vt:lpstr>2018 – 2019 MEVCUT LİSANSÜSTÜ ÖĞRENCİ SAYILARI  </vt:lpstr>
      <vt:lpstr>LİSANSÜSTÜ ÖĞRENCİ SAYILARI </vt:lpstr>
      <vt:lpstr>2018 – 2019 KAYITLANAN LİSANSÜSTÜ ÖĞRENCİ SAYILARI  </vt:lpstr>
      <vt:lpstr>MEZUN ÖĞRENCİ SAYISI (Lisansüstü )</vt:lpstr>
      <vt:lpstr>LİSANSÜSTÜ MEZUN ÖĞRENCİ SAYILARI   </vt:lpstr>
      <vt:lpstr>LİSANSÜSTÜ (35.MADDE ÖĞRENCİ SAYILARI) </vt:lpstr>
      <vt:lpstr>MEZUN LİSANSÜSTÜ (35.MADDE ÖĞRENCİ SAYILARI) </vt:lpstr>
      <vt:lpstr>YÖK 100/2000 ÖNCELİKLİ ALANLAR DOKTORA BURSLARI </vt:lpstr>
      <vt:lpstr>YÖK 100/2000 ÖNCELİKLİ ALANLAR DOKTORA BURSLARI </vt:lpstr>
      <vt:lpstr>YÖK 100/2000 ÖNCELİKLİ ALANLAR DOKTORA BURSLARI </vt:lpstr>
      <vt:lpstr>PowerPoint Sunusu</vt:lpstr>
      <vt:lpstr>YAYINLAR</vt:lpstr>
      <vt:lpstr>2018 – 2019 SCI YAYIN ORTALAMALARI</vt:lpstr>
      <vt:lpstr>2015 – 2019  SCI YAYINLARI </vt:lpstr>
      <vt:lpstr>2015 – 2019 SCI YAYIN ORTALAMALARI</vt:lpstr>
      <vt:lpstr>2015 - 2019 YILLARI ORTALAMA ATIF SAYILARI</vt:lpstr>
      <vt:lpstr>2018 – 2019 YILI DİĞER YAYINLAR</vt:lpstr>
      <vt:lpstr>2018 – 2019 BİLDİRİ SAYISI</vt:lpstr>
      <vt:lpstr>PROJELER</vt:lpstr>
      <vt:lpstr>2018 – 2019 TÜBİTAK PROJELERİ</vt:lpstr>
      <vt:lpstr>2018 – 2019 ULUSALARARASI PROJELER</vt:lpstr>
      <vt:lpstr>2018 – 2019 BAP PROJELERİ</vt:lpstr>
      <vt:lpstr> KONGRE/SEMPOZYUMLAR   </vt:lpstr>
      <vt:lpstr> KONGRE/SEMPOZYUMLAR   </vt:lpstr>
      <vt:lpstr> KONGRE/SEMPOZYUMLAR   </vt:lpstr>
      <vt:lpstr> KONGRE/SEMPOZYUMLAR   </vt:lpstr>
      <vt:lpstr> KONGRE/SEMPOZYUMLAR   </vt:lpstr>
      <vt:lpstr> KONGRE/SEMPOZYUMLAR  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AKADEMİK  GENEL KURUL</dc:title>
  <dc:creator>Windows Kullanıcısı</dc:creator>
  <cp:lastModifiedBy>Windows Kullanıcısı</cp:lastModifiedBy>
  <cp:revision>229</cp:revision>
  <cp:lastPrinted>2019-07-10T13:25:50Z</cp:lastPrinted>
  <dcterms:created xsi:type="dcterms:W3CDTF">2019-01-22T12:23:42Z</dcterms:created>
  <dcterms:modified xsi:type="dcterms:W3CDTF">2019-10-03T10:47:21Z</dcterms:modified>
</cp:coreProperties>
</file>